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40"/>
  </p:notesMasterIdLst>
  <p:sldIdLst>
    <p:sldId id="256" r:id="rId2"/>
    <p:sldId id="257" r:id="rId3"/>
    <p:sldId id="269" r:id="rId4"/>
    <p:sldId id="258" r:id="rId5"/>
    <p:sldId id="259" r:id="rId6"/>
    <p:sldId id="281" r:id="rId7"/>
    <p:sldId id="280" r:id="rId8"/>
    <p:sldId id="283" r:id="rId9"/>
    <p:sldId id="260" r:id="rId10"/>
    <p:sldId id="262" r:id="rId11"/>
    <p:sldId id="261" r:id="rId12"/>
    <p:sldId id="270" r:id="rId13"/>
    <p:sldId id="272" r:id="rId14"/>
    <p:sldId id="271" r:id="rId15"/>
    <p:sldId id="273" r:id="rId16"/>
    <p:sldId id="264" r:id="rId17"/>
    <p:sldId id="279" r:id="rId18"/>
    <p:sldId id="265" r:id="rId19"/>
    <p:sldId id="267" r:id="rId20"/>
    <p:sldId id="278" r:id="rId21"/>
    <p:sldId id="268" r:id="rId22"/>
    <p:sldId id="294" r:id="rId23"/>
    <p:sldId id="295" r:id="rId24"/>
    <p:sldId id="282" r:id="rId25"/>
    <p:sldId id="284" r:id="rId26"/>
    <p:sldId id="285" r:id="rId27"/>
    <p:sldId id="286" r:id="rId28"/>
    <p:sldId id="287" r:id="rId29"/>
    <p:sldId id="277" r:id="rId30"/>
    <p:sldId id="274" r:id="rId31"/>
    <p:sldId id="276" r:id="rId32"/>
    <p:sldId id="275" r:id="rId33"/>
    <p:sldId id="288" r:id="rId34"/>
    <p:sldId id="289" r:id="rId35"/>
    <p:sldId id="290" r:id="rId36"/>
    <p:sldId id="291" r:id="rId37"/>
    <p:sldId id="292" r:id="rId38"/>
    <p:sldId id="293" r:id="rId3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C6FB"/>
    <a:srgbClr val="C0E0FD"/>
    <a:srgbClr val="ED7D31"/>
    <a:srgbClr val="E2BC00"/>
    <a:srgbClr val="A1A90B"/>
    <a:srgbClr val="FED100"/>
    <a:srgbClr val="26ACBC"/>
    <a:srgbClr val="C2C90D"/>
    <a:srgbClr val="B008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3" d="100"/>
          <a:sy n="73" d="100"/>
        </p:scale>
        <p:origin x="6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914F32-373D-452C-8919-CC08DEC85B7C}" type="datetimeFigureOut">
              <a:rPr lang="es-MX" smtClean="0"/>
              <a:t>05/11/2016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74853-7541-456A-8DF8-33F56E313E1F}" type="slidenum">
              <a:rPr lang="es-MX" smtClean="0"/>
              <a:t>‹Nº›</a:t>
            </a:fld>
            <a:endParaRPr lang="es-MX"/>
          </a:p>
        </p:txBody>
      </p:sp>
    </p:spTree>
    <p:extLst>
      <p:ext uri="{BB962C8B-B14F-4D97-AF65-F5344CB8AC3E}">
        <p14:creationId xmlns:p14="http://schemas.microsoft.com/office/powerpoint/2010/main" val="3377627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MX"/>
          </a:p>
        </p:txBody>
      </p:sp>
      <p:sp>
        <p:nvSpPr>
          <p:cNvPr id="4" name="Marcador de fecha 3"/>
          <p:cNvSpPr>
            <a:spLocks noGrp="1"/>
          </p:cNvSpPr>
          <p:nvPr>
            <p:ph type="dt" sz="half" idx="10"/>
          </p:nvPr>
        </p:nvSpPr>
        <p:spPr/>
        <p:txBody>
          <a:bodyPr/>
          <a:lstStyle/>
          <a:p>
            <a:fld id="{1D729D0C-A952-4905-9602-7E58DCC7968E}" type="datetimeFigureOut">
              <a:rPr lang="es-MX" smtClean="0"/>
              <a:t>05/11/2016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F0FB43A8-7CBD-4016-BF91-27F34D609530}" type="slidenum">
              <a:rPr lang="es-MX" smtClean="0"/>
              <a:t>‹Nº›</a:t>
            </a:fld>
            <a:endParaRPr lang="es-MX"/>
          </a:p>
        </p:txBody>
      </p:sp>
    </p:spTree>
    <p:extLst>
      <p:ext uri="{BB962C8B-B14F-4D97-AF65-F5344CB8AC3E}">
        <p14:creationId xmlns:p14="http://schemas.microsoft.com/office/powerpoint/2010/main" val="2719359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1D729D0C-A952-4905-9602-7E58DCC7968E}" type="datetimeFigureOut">
              <a:rPr lang="es-MX" smtClean="0"/>
              <a:t>05/11/2016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F0FB43A8-7CBD-4016-BF91-27F34D609530}" type="slidenum">
              <a:rPr lang="es-MX" smtClean="0"/>
              <a:t>‹Nº›</a:t>
            </a:fld>
            <a:endParaRPr lang="es-MX"/>
          </a:p>
        </p:txBody>
      </p:sp>
    </p:spTree>
    <p:extLst>
      <p:ext uri="{BB962C8B-B14F-4D97-AF65-F5344CB8AC3E}">
        <p14:creationId xmlns:p14="http://schemas.microsoft.com/office/powerpoint/2010/main" val="2684357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1D729D0C-A952-4905-9602-7E58DCC7968E}" type="datetimeFigureOut">
              <a:rPr lang="es-MX" smtClean="0"/>
              <a:t>05/11/2016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F0FB43A8-7CBD-4016-BF91-27F34D609530}" type="slidenum">
              <a:rPr lang="es-MX" smtClean="0"/>
              <a:t>‹Nº›</a:t>
            </a:fld>
            <a:endParaRPr lang="es-MX"/>
          </a:p>
        </p:txBody>
      </p:sp>
    </p:spTree>
    <p:extLst>
      <p:ext uri="{BB962C8B-B14F-4D97-AF65-F5344CB8AC3E}">
        <p14:creationId xmlns:p14="http://schemas.microsoft.com/office/powerpoint/2010/main" val="1149014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10"/>
          </p:nvPr>
        </p:nvSpPr>
        <p:spPr/>
        <p:txBody>
          <a:bodyPr/>
          <a:lstStyle/>
          <a:p>
            <a:fld id="{1D729D0C-A952-4905-9602-7E58DCC7968E}" type="datetimeFigureOut">
              <a:rPr lang="es-MX" smtClean="0"/>
              <a:t>05/11/2016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F0FB43A8-7CBD-4016-BF91-27F34D609530}" type="slidenum">
              <a:rPr lang="es-MX" smtClean="0"/>
              <a:t>‹Nº›</a:t>
            </a:fld>
            <a:endParaRPr lang="es-MX"/>
          </a:p>
        </p:txBody>
      </p:sp>
    </p:spTree>
    <p:extLst>
      <p:ext uri="{BB962C8B-B14F-4D97-AF65-F5344CB8AC3E}">
        <p14:creationId xmlns:p14="http://schemas.microsoft.com/office/powerpoint/2010/main" val="3855400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1D729D0C-A952-4905-9602-7E58DCC7968E}" type="datetimeFigureOut">
              <a:rPr lang="es-MX" smtClean="0"/>
              <a:t>05/11/2016</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F0FB43A8-7CBD-4016-BF91-27F34D609530}" type="slidenum">
              <a:rPr lang="es-MX" smtClean="0"/>
              <a:t>‹Nº›</a:t>
            </a:fld>
            <a:endParaRPr lang="es-MX"/>
          </a:p>
        </p:txBody>
      </p:sp>
    </p:spTree>
    <p:extLst>
      <p:ext uri="{BB962C8B-B14F-4D97-AF65-F5344CB8AC3E}">
        <p14:creationId xmlns:p14="http://schemas.microsoft.com/office/powerpoint/2010/main" val="2384629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p:txBody>
          <a:bodyPr/>
          <a:lstStyle/>
          <a:p>
            <a:fld id="{1D729D0C-A952-4905-9602-7E58DCC7968E}" type="datetimeFigureOut">
              <a:rPr lang="es-MX" smtClean="0"/>
              <a:t>05/11/2016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F0FB43A8-7CBD-4016-BF91-27F34D609530}" type="slidenum">
              <a:rPr lang="es-MX" smtClean="0"/>
              <a:t>‹Nº›</a:t>
            </a:fld>
            <a:endParaRPr lang="es-MX"/>
          </a:p>
        </p:txBody>
      </p:sp>
    </p:spTree>
    <p:extLst>
      <p:ext uri="{BB962C8B-B14F-4D97-AF65-F5344CB8AC3E}">
        <p14:creationId xmlns:p14="http://schemas.microsoft.com/office/powerpoint/2010/main" val="4292240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p:cNvSpPr>
            <a:spLocks noGrp="1"/>
          </p:cNvSpPr>
          <p:nvPr>
            <p:ph type="dt" sz="half" idx="10"/>
          </p:nvPr>
        </p:nvSpPr>
        <p:spPr/>
        <p:txBody>
          <a:bodyPr/>
          <a:lstStyle/>
          <a:p>
            <a:fld id="{1D729D0C-A952-4905-9602-7E58DCC7968E}" type="datetimeFigureOut">
              <a:rPr lang="es-MX" smtClean="0"/>
              <a:t>05/11/2016</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F0FB43A8-7CBD-4016-BF91-27F34D609530}" type="slidenum">
              <a:rPr lang="es-MX" smtClean="0"/>
              <a:t>‹Nº›</a:t>
            </a:fld>
            <a:endParaRPr lang="es-MX"/>
          </a:p>
        </p:txBody>
      </p:sp>
    </p:spTree>
    <p:extLst>
      <p:ext uri="{BB962C8B-B14F-4D97-AF65-F5344CB8AC3E}">
        <p14:creationId xmlns:p14="http://schemas.microsoft.com/office/powerpoint/2010/main" val="2507723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MX"/>
          </a:p>
        </p:txBody>
      </p:sp>
      <p:sp>
        <p:nvSpPr>
          <p:cNvPr id="3" name="Marcador de fecha 2"/>
          <p:cNvSpPr>
            <a:spLocks noGrp="1"/>
          </p:cNvSpPr>
          <p:nvPr>
            <p:ph type="dt" sz="half" idx="10"/>
          </p:nvPr>
        </p:nvSpPr>
        <p:spPr/>
        <p:txBody>
          <a:bodyPr/>
          <a:lstStyle/>
          <a:p>
            <a:fld id="{1D729D0C-A952-4905-9602-7E58DCC7968E}" type="datetimeFigureOut">
              <a:rPr lang="es-MX" smtClean="0"/>
              <a:t>05/11/2016</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F0FB43A8-7CBD-4016-BF91-27F34D609530}" type="slidenum">
              <a:rPr lang="es-MX" smtClean="0"/>
              <a:t>‹Nº›</a:t>
            </a:fld>
            <a:endParaRPr lang="es-MX"/>
          </a:p>
        </p:txBody>
      </p:sp>
    </p:spTree>
    <p:extLst>
      <p:ext uri="{BB962C8B-B14F-4D97-AF65-F5344CB8AC3E}">
        <p14:creationId xmlns:p14="http://schemas.microsoft.com/office/powerpoint/2010/main" val="1085458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D729D0C-A952-4905-9602-7E58DCC7968E}" type="datetimeFigureOut">
              <a:rPr lang="es-MX" smtClean="0"/>
              <a:t>05/11/2016</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F0FB43A8-7CBD-4016-BF91-27F34D609530}" type="slidenum">
              <a:rPr lang="es-MX" smtClean="0"/>
              <a:t>‹Nº›</a:t>
            </a:fld>
            <a:endParaRPr lang="es-MX"/>
          </a:p>
        </p:txBody>
      </p:sp>
    </p:spTree>
    <p:extLst>
      <p:ext uri="{BB962C8B-B14F-4D97-AF65-F5344CB8AC3E}">
        <p14:creationId xmlns:p14="http://schemas.microsoft.com/office/powerpoint/2010/main" val="1848575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1D729D0C-A952-4905-9602-7E58DCC7968E}" type="datetimeFigureOut">
              <a:rPr lang="es-MX" smtClean="0"/>
              <a:t>05/11/2016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F0FB43A8-7CBD-4016-BF91-27F34D609530}" type="slidenum">
              <a:rPr lang="es-MX" smtClean="0"/>
              <a:t>‹Nº›</a:t>
            </a:fld>
            <a:endParaRPr lang="es-MX"/>
          </a:p>
        </p:txBody>
      </p:sp>
    </p:spTree>
    <p:extLst>
      <p:ext uri="{BB962C8B-B14F-4D97-AF65-F5344CB8AC3E}">
        <p14:creationId xmlns:p14="http://schemas.microsoft.com/office/powerpoint/2010/main" val="3888384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1D729D0C-A952-4905-9602-7E58DCC7968E}" type="datetimeFigureOut">
              <a:rPr lang="es-MX" smtClean="0"/>
              <a:t>05/11/2016</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F0FB43A8-7CBD-4016-BF91-27F34D609530}" type="slidenum">
              <a:rPr lang="es-MX" smtClean="0"/>
              <a:t>‹Nº›</a:t>
            </a:fld>
            <a:endParaRPr lang="es-MX"/>
          </a:p>
        </p:txBody>
      </p:sp>
    </p:spTree>
    <p:extLst>
      <p:ext uri="{BB962C8B-B14F-4D97-AF65-F5344CB8AC3E}">
        <p14:creationId xmlns:p14="http://schemas.microsoft.com/office/powerpoint/2010/main" val="2183017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729D0C-A952-4905-9602-7E58DCC7968E}" type="datetimeFigureOut">
              <a:rPr lang="es-MX" smtClean="0"/>
              <a:t>05/11/2016</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B43A8-7CBD-4016-BF91-27F34D609530}" type="slidenum">
              <a:rPr lang="es-MX" smtClean="0"/>
              <a:t>‹Nº›</a:t>
            </a:fld>
            <a:endParaRPr lang="es-MX"/>
          </a:p>
        </p:txBody>
      </p:sp>
    </p:spTree>
    <p:extLst>
      <p:ext uri="{BB962C8B-B14F-4D97-AF65-F5344CB8AC3E}">
        <p14:creationId xmlns:p14="http://schemas.microsoft.com/office/powerpoint/2010/main" val="264479613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0" y="0"/>
            <a:ext cx="12192000" cy="6858000"/>
          </a:xfrm>
          <a:prstGeom prst="rect">
            <a:avLst/>
          </a:prstGeom>
        </p:spPr>
      </p:pic>
      <p:sp>
        <p:nvSpPr>
          <p:cNvPr id="4" name="Título 3"/>
          <p:cNvSpPr>
            <a:spLocks noGrp="1"/>
          </p:cNvSpPr>
          <p:nvPr>
            <p:ph type="ctrTitle"/>
          </p:nvPr>
        </p:nvSpPr>
        <p:spPr>
          <a:xfrm>
            <a:off x="214747" y="1148790"/>
            <a:ext cx="11762508" cy="2387600"/>
          </a:xfrm>
        </p:spPr>
        <p:txBody>
          <a:bodyPr>
            <a:normAutofit fontScale="90000"/>
          </a:bodyPr>
          <a:lstStyle/>
          <a:p>
            <a:r>
              <a:rPr lang="es-MX" sz="4000" dirty="0"/>
              <a:t>TT2016-A042</a:t>
            </a:r>
            <a:r>
              <a:rPr lang="es-MX" dirty="0"/>
              <a:t> </a:t>
            </a:r>
            <a:br>
              <a:rPr lang="es-MX" dirty="0"/>
            </a:br>
            <a:r>
              <a:rPr lang="es-MX" b="1" dirty="0"/>
              <a:t>Química - </a:t>
            </a:r>
            <a:r>
              <a:rPr lang="es-MX" b="1" dirty="0" err="1"/>
              <a:t>Augmented</a:t>
            </a:r>
            <a:r>
              <a:rPr lang="es-MX" b="1" dirty="0"/>
              <a:t> </a:t>
            </a:r>
            <a:r>
              <a:rPr lang="es-MX" b="1" dirty="0" err="1"/>
              <a:t>Reality</a:t>
            </a:r>
            <a:r>
              <a:rPr lang="es-MX" b="1" dirty="0"/>
              <a:t> </a:t>
            </a:r>
            <a:r>
              <a:rPr lang="es-MX" b="1" dirty="0" err="1"/>
              <a:t>Interactive</a:t>
            </a:r>
            <a:br>
              <a:rPr lang="es-MX" dirty="0"/>
            </a:br>
            <a:r>
              <a:rPr lang="es-MX" sz="5300" dirty="0"/>
              <a:t>(Q - AR </a:t>
            </a:r>
            <a:r>
              <a:rPr lang="es-MX" sz="5300" dirty="0" err="1"/>
              <a:t>Interactive</a:t>
            </a:r>
            <a:r>
              <a:rPr lang="es-MX" sz="5300" dirty="0"/>
              <a:t>)</a:t>
            </a:r>
            <a:endParaRPr lang="es-MX" dirty="0"/>
          </a:p>
        </p:txBody>
      </p:sp>
      <p:sp>
        <p:nvSpPr>
          <p:cNvPr id="5" name="Subtítulo 4"/>
          <p:cNvSpPr>
            <a:spLocks noGrp="1"/>
          </p:cNvSpPr>
          <p:nvPr>
            <p:ph type="subTitle" idx="1"/>
          </p:nvPr>
        </p:nvSpPr>
        <p:spPr>
          <a:xfrm>
            <a:off x="1524001" y="384201"/>
            <a:ext cx="9144000" cy="1655762"/>
          </a:xfrm>
        </p:spPr>
        <p:txBody>
          <a:bodyPr/>
          <a:lstStyle/>
          <a:p>
            <a:r>
              <a:rPr lang="es-MX" dirty="0"/>
              <a:t>Instituto Politécnico Nacional</a:t>
            </a:r>
          </a:p>
          <a:p>
            <a:r>
              <a:rPr lang="es-MX" dirty="0"/>
              <a:t>Escuela Superior de Cómputo</a:t>
            </a:r>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5165" y="321580"/>
            <a:ext cx="1420734" cy="994746"/>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92" y="101735"/>
            <a:ext cx="1338735" cy="1434436"/>
          </a:xfrm>
          <a:prstGeom prst="rect">
            <a:avLst/>
          </a:prstGeom>
        </p:spPr>
      </p:pic>
      <p:sp>
        <p:nvSpPr>
          <p:cNvPr id="11" name="Rectángulo 10"/>
          <p:cNvSpPr/>
          <p:nvPr/>
        </p:nvSpPr>
        <p:spPr>
          <a:xfrm>
            <a:off x="3048001" y="3693525"/>
            <a:ext cx="6096000" cy="3046988"/>
          </a:xfrm>
          <a:prstGeom prst="rect">
            <a:avLst/>
          </a:prstGeom>
        </p:spPr>
        <p:txBody>
          <a:bodyPr>
            <a:spAutoFit/>
          </a:bodyPr>
          <a:lstStyle/>
          <a:p>
            <a:pPr algn="ctr"/>
            <a:r>
              <a:rPr lang="es-MX" sz="2400" dirty="0">
                <a:latin typeface="+mj-lt"/>
              </a:rPr>
              <a:t>Presentan</a:t>
            </a:r>
          </a:p>
          <a:p>
            <a:pPr algn="ctr"/>
            <a:r>
              <a:rPr lang="es-MX" sz="2400" dirty="0">
                <a:latin typeface="+mj-lt"/>
              </a:rPr>
              <a:t>Barrera Paredes Cinthia Paola</a:t>
            </a:r>
          </a:p>
          <a:p>
            <a:pPr algn="ctr"/>
            <a:r>
              <a:rPr lang="es-MX" sz="2400" dirty="0">
                <a:latin typeface="+mj-lt"/>
              </a:rPr>
              <a:t>Guerrero Gómez María Rocío</a:t>
            </a:r>
          </a:p>
          <a:p>
            <a:pPr algn="ctr"/>
            <a:r>
              <a:rPr lang="es-MX" sz="2400" dirty="0">
                <a:latin typeface="+mj-lt"/>
              </a:rPr>
              <a:t>Téllez Díaz Ricardo Salvador</a:t>
            </a:r>
          </a:p>
          <a:p>
            <a:pPr algn="ctr"/>
            <a:endParaRPr lang="es-MX" sz="2400" b="0" i="0" dirty="0">
              <a:effectLst/>
              <a:latin typeface="+mj-lt"/>
            </a:endParaRPr>
          </a:p>
          <a:p>
            <a:pPr algn="ctr"/>
            <a:r>
              <a:rPr lang="es-MX" sz="2400" dirty="0">
                <a:latin typeface="+mj-lt"/>
              </a:rPr>
              <a:t>Director</a:t>
            </a:r>
          </a:p>
          <a:p>
            <a:pPr algn="ctr"/>
            <a:r>
              <a:rPr lang="pt-BR" sz="2400" dirty="0">
                <a:latin typeface="+mj-lt"/>
              </a:rPr>
              <a:t>M. </a:t>
            </a:r>
            <a:r>
              <a:rPr lang="pt-BR" sz="2400" dirty="0" err="1">
                <a:latin typeface="+mj-lt"/>
              </a:rPr>
              <a:t>en</a:t>
            </a:r>
            <a:r>
              <a:rPr lang="pt-BR" sz="2400" dirty="0">
                <a:latin typeface="+mj-lt"/>
              </a:rPr>
              <a:t> C. José David Ortega Pacheco</a:t>
            </a:r>
          </a:p>
          <a:p>
            <a:pPr algn="ctr"/>
            <a:endParaRPr lang="es-MX" sz="2400" b="0" i="0" dirty="0">
              <a:effectLst/>
              <a:latin typeface="+mj-lt"/>
            </a:endParaRPr>
          </a:p>
        </p:txBody>
      </p:sp>
    </p:spTree>
    <p:extLst>
      <p:ext uri="{BB962C8B-B14F-4D97-AF65-F5344CB8AC3E}">
        <p14:creationId xmlns:p14="http://schemas.microsoft.com/office/powerpoint/2010/main" val="1128064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921" y="1913"/>
            <a:ext cx="12189079" cy="6856357"/>
          </a:xfrm>
          <a:prstGeom prst="rect">
            <a:avLst/>
          </a:prstGeom>
        </p:spPr>
      </p:pic>
      <p:sp>
        <p:nvSpPr>
          <p:cNvPr id="6" name="Marcador de contenido 2"/>
          <p:cNvSpPr txBox="1">
            <a:spLocks/>
          </p:cNvSpPr>
          <p:nvPr/>
        </p:nvSpPr>
        <p:spPr>
          <a:xfrm>
            <a:off x="-1754034" y="122985"/>
            <a:ext cx="12189079" cy="70021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MX" sz="3400" dirty="0"/>
              <a:t>SOLUCIÓN PROPUESTA</a:t>
            </a:r>
          </a:p>
        </p:txBody>
      </p:sp>
      <p:sp>
        <p:nvSpPr>
          <p:cNvPr id="7" name="CuadroTexto 6"/>
          <p:cNvSpPr txBox="1"/>
          <p:nvPr/>
        </p:nvSpPr>
        <p:spPr>
          <a:xfrm>
            <a:off x="0" y="6535313"/>
            <a:ext cx="11194677" cy="276999"/>
          </a:xfrm>
          <a:prstGeom prst="rect">
            <a:avLst/>
          </a:prstGeom>
          <a:noFill/>
        </p:spPr>
        <p:txBody>
          <a:bodyPr wrap="square" rtlCol="0">
            <a:spAutoFit/>
          </a:bodyPr>
          <a:lstStyle/>
          <a:p>
            <a:r>
              <a:rPr lang="es-MX" sz="1200" dirty="0"/>
              <a:t>Capítulo I Sección 1.6 “Solución Propuesta”, pág. 6 del Reporte Técnico</a:t>
            </a:r>
          </a:p>
        </p:txBody>
      </p:sp>
      <p:sp>
        <p:nvSpPr>
          <p:cNvPr id="9" name="Diagrama de flujo: conector 8"/>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p:cNvSpPr txBox="1"/>
          <p:nvPr/>
        </p:nvSpPr>
        <p:spPr>
          <a:xfrm>
            <a:off x="11773988" y="6415375"/>
            <a:ext cx="538740" cy="369332"/>
          </a:xfrm>
          <a:prstGeom prst="rect">
            <a:avLst/>
          </a:prstGeom>
          <a:noFill/>
        </p:spPr>
        <p:txBody>
          <a:bodyPr wrap="square" rtlCol="0">
            <a:spAutoFit/>
          </a:bodyPr>
          <a:lstStyle/>
          <a:p>
            <a:r>
              <a:rPr lang="es-MX" dirty="0"/>
              <a:t>8</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4156" y="-365760"/>
            <a:ext cx="8820889" cy="7336806"/>
          </a:xfrm>
          <a:prstGeom prst="rect">
            <a:avLst/>
          </a:prstGeom>
        </p:spPr>
      </p:pic>
    </p:spTree>
    <p:extLst>
      <p:ext uri="{BB962C8B-B14F-4D97-AF65-F5344CB8AC3E}">
        <p14:creationId xmlns:p14="http://schemas.microsoft.com/office/powerpoint/2010/main" val="2695609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017" y="1873"/>
            <a:ext cx="12189984" cy="6856866"/>
          </a:xfrm>
          <a:prstGeom prst="rect">
            <a:avLst/>
          </a:prstGeom>
        </p:spPr>
      </p:pic>
      <p:sp>
        <p:nvSpPr>
          <p:cNvPr id="2" name="Título 1"/>
          <p:cNvSpPr>
            <a:spLocks noGrp="1"/>
          </p:cNvSpPr>
          <p:nvPr>
            <p:ph type="title"/>
          </p:nvPr>
        </p:nvSpPr>
        <p:spPr/>
        <p:txBody>
          <a:bodyPr/>
          <a:lstStyle/>
          <a:p>
            <a:pPr algn="ctr"/>
            <a:r>
              <a:rPr lang="es-MX" b="1" dirty="0"/>
              <a:t>HERRAMIENTAS DE DESARROLLO</a:t>
            </a:r>
          </a:p>
        </p:txBody>
      </p:sp>
      <p:pic>
        <p:nvPicPr>
          <p:cNvPr id="8" name="Marcador de contenido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2803" y="3790664"/>
            <a:ext cx="2539682" cy="2539682"/>
          </a:xfr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41" y="2053940"/>
            <a:ext cx="4120703" cy="1558987"/>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2602" y="1878407"/>
            <a:ext cx="3844910" cy="1910052"/>
          </a:xfrm>
          <a:prstGeom prst="rect">
            <a:avLst/>
          </a:prstGeom>
        </p:spPr>
      </p:pic>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7037" y="4173344"/>
            <a:ext cx="1774321" cy="1774321"/>
          </a:xfrm>
          <a:prstGeom prst="rect">
            <a:avLst/>
          </a:prstGeom>
        </p:spPr>
      </p:pic>
      <p:sp>
        <p:nvSpPr>
          <p:cNvPr id="10" name="CuadroTexto 9"/>
          <p:cNvSpPr txBox="1"/>
          <p:nvPr/>
        </p:nvSpPr>
        <p:spPr>
          <a:xfrm>
            <a:off x="0" y="6535313"/>
            <a:ext cx="11194677" cy="276999"/>
          </a:xfrm>
          <a:prstGeom prst="rect">
            <a:avLst/>
          </a:prstGeom>
          <a:noFill/>
        </p:spPr>
        <p:txBody>
          <a:bodyPr wrap="square" rtlCol="0">
            <a:spAutoFit/>
          </a:bodyPr>
          <a:lstStyle/>
          <a:p>
            <a:r>
              <a:rPr lang="es-MX" sz="1200" dirty="0"/>
              <a:t>Capítulo 5 Sección 5.1 “Factibilidad Técnica”, pág. 35 del Reporte Técnico</a:t>
            </a:r>
          </a:p>
        </p:txBody>
      </p:sp>
      <p:sp>
        <p:nvSpPr>
          <p:cNvPr id="11" name="Diagrama de flujo: conector 10"/>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p:cNvSpPr txBox="1"/>
          <p:nvPr/>
        </p:nvSpPr>
        <p:spPr>
          <a:xfrm>
            <a:off x="11773988" y="6415375"/>
            <a:ext cx="538740" cy="369332"/>
          </a:xfrm>
          <a:prstGeom prst="rect">
            <a:avLst/>
          </a:prstGeom>
          <a:noFill/>
        </p:spPr>
        <p:txBody>
          <a:bodyPr wrap="square" rtlCol="0">
            <a:spAutoFit/>
          </a:bodyPr>
          <a:lstStyle/>
          <a:p>
            <a:r>
              <a:rPr lang="es-MX" dirty="0"/>
              <a:t>9</a:t>
            </a:r>
          </a:p>
        </p:txBody>
      </p:sp>
    </p:spTree>
    <p:extLst>
      <p:ext uri="{BB962C8B-B14F-4D97-AF65-F5344CB8AC3E}">
        <p14:creationId xmlns:p14="http://schemas.microsoft.com/office/powerpoint/2010/main" val="1478902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7" name="Imagen 6"/>
          <p:cNvPicPr>
            <a:picLocks noChangeAspect="1"/>
          </p:cNvPicPr>
          <p:nvPr/>
        </p:nvPicPr>
        <p:blipFill>
          <a:blip r:embed="rId2"/>
          <a:stretch>
            <a:fillRect/>
          </a:stretch>
        </p:blipFill>
        <p:spPr>
          <a:xfrm>
            <a:off x="4179" y="2183"/>
            <a:ext cx="12187822" cy="6855650"/>
          </a:xfrm>
          <a:prstGeom prst="rect">
            <a:avLst/>
          </a:prstGeom>
        </p:spPr>
      </p:pic>
      <p:sp>
        <p:nvSpPr>
          <p:cNvPr id="5" name="Título 1"/>
          <p:cNvSpPr txBox="1">
            <a:spLocks/>
          </p:cNvSpPr>
          <p:nvPr/>
        </p:nvSpPr>
        <p:spPr>
          <a:xfrm>
            <a:off x="974558" y="-1818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b="1" dirty="0"/>
              <a:t>UBICACIÓN DEL USUARIO</a:t>
            </a:r>
          </a:p>
        </p:txBody>
      </p:sp>
      <p:pic>
        <p:nvPicPr>
          <p:cNvPr id="6" name="Marcador de conteni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6493" y="1746142"/>
            <a:ext cx="12119654" cy="5111691"/>
          </a:xfrm>
        </p:spPr>
      </p:pic>
      <p:sp>
        <p:nvSpPr>
          <p:cNvPr id="8" name="CuadroTexto 7"/>
          <p:cNvSpPr txBox="1"/>
          <p:nvPr/>
        </p:nvSpPr>
        <p:spPr>
          <a:xfrm>
            <a:off x="0" y="6535313"/>
            <a:ext cx="11194677" cy="276999"/>
          </a:xfrm>
          <a:prstGeom prst="rect">
            <a:avLst/>
          </a:prstGeom>
          <a:noFill/>
        </p:spPr>
        <p:txBody>
          <a:bodyPr wrap="square" rtlCol="0">
            <a:spAutoFit/>
          </a:bodyPr>
          <a:lstStyle/>
          <a:p>
            <a:r>
              <a:rPr lang="es-MX" sz="1200" dirty="0"/>
              <a:t>Capítulo 7 Sección 7.2.3 “Diagrama de Bloques del Prototipo”, pág. 70 del Reporte Técnico</a:t>
            </a:r>
          </a:p>
        </p:txBody>
      </p:sp>
      <p:sp>
        <p:nvSpPr>
          <p:cNvPr id="9" name="Diagrama de flujo: conector 8"/>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p:cNvSpPr txBox="1"/>
          <p:nvPr/>
        </p:nvSpPr>
        <p:spPr>
          <a:xfrm>
            <a:off x="11773988" y="6415375"/>
            <a:ext cx="538740" cy="369332"/>
          </a:xfrm>
          <a:prstGeom prst="rect">
            <a:avLst/>
          </a:prstGeom>
          <a:noFill/>
        </p:spPr>
        <p:txBody>
          <a:bodyPr wrap="square" rtlCol="0">
            <a:spAutoFit/>
          </a:bodyPr>
          <a:lstStyle/>
          <a:p>
            <a:r>
              <a:rPr lang="es-MX" dirty="0"/>
              <a:t>10</a:t>
            </a:r>
          </a:p>
        </p:txBody>
      </p:sp>
    </p:spTree>
    <p:extLst>
      <p:ext uri="{BB962C8B-B14F-4D97-AF65-F5344CB8AC3E}">
        <p14:creationId xmlns:p14="http://schemas.microsoft.com/office/powerpoint/2010/main" val="673307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559" y="1825625"/>
            <a:ext cx="10316882" cy="4351338"/>
          </a:xfrm>
        </p:spPr>
      </p:pic>
      <p:pic>
        <p:nvPicPr>
          <p:cNvPr id="4" name="Imagen 3"/>
          <p:cNvPicPr>
            <a:picLocks noChangeAspect="1"/>
          </p:cNvPicPr>
          <p:nvPr/>
        </p:nvPicPr>
        <p:blipFill>
          <a:blip r:embed="rId3"/>
          <a:stretch>
            <a:fillRect/>
          </a:stretch>
        </p:blipFill>
        <p:spPr>
          <a:xfrm>
            <a:off x="2871" y="2496"/>
            <a:ext cx="12189130" cy="6856385"/>
          </a:xfrm>
          <a:prstGeom prst="rect">
            <a:avLst/>
          </a:prstGeom>
        </p:spPr>
      </p:pic>
      <p:sp>
        <p:nvSpPr>
          <p:cNvPr id="5" name="Título 1"/>
          <p:cNvSpPr txBox="1">
            <a:spLocks/>
          </p:cNvSpPr>
          <p:nvPr/>
        </p:nvSpPr>
        <p:spPr>
          <a:xfrm>
            <a:off x="838200" y="-1818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b="1" dirty="0"/>
              <a:t>INTERACCIÓN</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10" y="1690688"/>
            <a:ext cx="12192000" cy="5142204"/>
          </a:xfrm>
          <a:prstGeom prst="rect">
            <a:avLst/>
          </a:prstGeom>
        </p:spPr>
      </p:pic>
      <p:sp>
        <p:nvSpPr>
          <p:cNvPr id="10" name="CuadroTexto 9"/>
          <p:cNvSpPr txBox="1"/>
          <p:nvPr/>
        </p:nvSpPr>
        <p:spPr>
          <a:xfrm>
            <a:off x="0" y="6535313"/>
            <a:ext cx="11194677" cy="276999"/>
          </a:xfrm>
          <a:prstGeom prst="rect">
            <a:avLst/>
          </a:prstGeom>
          <a:noFill/>
        </p:spPr>
        <p:txBody>
          <a:bodyPr wrap="square" rtlCol="0">
            <a:spAutoFit/>
          </a:bodyPr>
          <a:lstStyle/>
          <a:p>
            <a:r>
              <a:rPr lang="es-MX" sz="1200" dirty="0"/>
              <a:t>Capítulo 8 Sección 8.2.3 “Diagrama de Bloques del Prototipo”, pág. 76 del Reporte Técnico</a:t>
            </a:r>
          </a:p>
        </p:txBody>
      </p:sp>
      <p:sp>
        <p:nvSpPr>
          <p:cNvPr id="11" name="Diagrama de flujo: conector 10"/>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p:cNvSpPr txBox="1"/>
          <p:nvPr/>
        </p:nvSpPr>
        <p:spPr>
          <a:xfrm>
            <a:off x="11773988" y="6415375"/>
            <a:ext cx="538740" cy="369332"/>
          </a:xfrm>
          <a:prstGeom prst="rect">
            <a:avLst/>
          </a:prstGeom>
          <a:noFill/>
        </p:spPr>
        <p:txBody>
          <a:bodyPr wrap="square" rtlCol="0">
            <a:spAutoFit/>
          </a:bodyPr>
          <a:lstStyle/>
          <a:p>
            <a:r>
              <a:rPr lang="es-MX" dirty="0"/>
              <a:t>11</a:t>
            </a:r>
          </a:p>
        </p:txBody>
      </p:sp>
    </p:spTree>
    <p:extLst>
      <p:ext uri="{BB962C8B-B14F-4D97-AF65-F5344CB8AC3E}">
        <p14:creationId xmlns:p14="http://schemas.microsoft.com/office/powerpoint/2010/main" val="1340223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559" y="1825625"/>
            <a:ext cx="10316882" cy="4351338"/>
          </a:xfrm>
        </p:spPr>
      </p:pic>
      <p:pic>
        <p:nvPicPr>
          <p:cNvPr id="4" name="Imagen 3"/>
          <p:cNvPicPr>
            <a:picLocks noChangeAspect="1"/>
          </p:cNvPicPr>
          <p:nvPr/>
        </p:nvPicPr>
        <p:blipFill>
          <a:blip r:embed="rId3"/>
          <a:stretch>
            <a:fillRect/>
          </a:stretch>
        </p:blipFill>
        <p:spPr>
          <a:xfrm>
            <a:off x="2870" y="1615"/>
            <a:ext cx="12189130" cy="6856385"/>
          </a:xfrm>
          <a:prstGeom prst="rect">
            <a:avLst/>
          </a:prstGeom>
        </p:spPr>
      </p:pic>
      <p:sp>
        <p:nvSpPr>
          <p:cNvPr id="5" name="Título 1"/>
          <p:cNvSpPr txBox="1">
            <a:spLocks/>
          </p:cNvSpPr>
          <p:nvPr/>
        </p:nvSpPr>
        <p:spPr>
          <a:xfrm>
            <a:off x="838200" y="-2301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b="1" dirty="0"/>
              <a:t>REALIDAD AUMENTADA</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10" y="1783265"/>
            <a:ext cx="12192000" cy="5142204"/>
          </a:xfrm>
          <a:prstGeom prst="rect">
            <a:avLst/>
          </a:prstGeom>
        </p:spPr>
      </p:pic>
      <p:sp>
        <p:nvSpPr>
          <p:cNvPr id="9" name="CuadroTexto 8"/>
          <p:cNvSpPr txBox="1"/>
          <p:nvPr/>
        </p:nvSpPr>
        <p:spPr>
          <a:xfrm>
            <a:off x="0" y="6535313"/>
            <a:ext cx="11194677" cy="276999"/>
          </a:xfrm>
          <a:prstGeom prst="rect">
            <a:avLst/>
          </a:prstGeom>
          <a:noFill/>
        </p:spPr>
        <p:txBody>
          <a:bodyPr wrap="square" rtlCol="0">
            <a:spAutoFit/>
          </a:bodyPr>
          <a:lstStyle/>
          <a:p>
            <a:r>
              <a:rPr lang="es-MX" sz="1200" dirty="0"/>
              <a:t>Capítulo 9 Sección 9.2.3 “Diagrama de Bloques del Prototipo”, pág. 82 del Reporte Técnico</a:t>
            </a:r>
          </a:p>
        </p:txBody>
      </p:sp>
      <p:sp>
        <p:nvSpPr>
          <p:cNvPr id="10" name="Diagrama de flujo: conector 9"/>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p:cNvSpPr txBox="1"/>
          <p:nvPr/>
        </p:nvSpPr>
        <p:spPr>
          <a:xfrm>
            <a:off x="11773988" y="6415375"/>
            <a:ext cx="538740" cy="369332"/>
          </a:xfrm>
          <a:prstGeom prst="rect">
            <a:avLst/>
          </a:prstGeom>
          <a:noFill/>
        </p:spPr>
        <p:txBody>
          <a:bodyPr wrap="square" rtlCol="0">
            <a:spAutoFit/>
          </a:bodyPr>
          <a:lstStyle/>
          <a:p>
            <a:r>
              <a:rPr lang="es-MX" dirty="0"/>
              <a:t>12</a:t>
            </a:r>
          </a:p>
        </p:txBody>
      </p:sp>
    </p:spTree>
    <p:extLst>
      <p:ext uri="{BB962C8B-B14F-4D97-AF65-F5344CB8AC3E}">
        <p14:creationId xmlns:p14="http://schemas.microsoft.com/office/powerpoint/2010/main" val="217370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3235" y="1415"/>
            <a:ext cx="12189485" cy="6856585"/>
          </a:xfrm>
          <a:prstGeom prst="rect">
            <a:avLst/>
          </a:prstGeom>
        </p:spPr>
      </p:pic>
      <p:sp>
        <p:nvSpPr>
          <p:cNvPr id="5" name="Título 1"/>
          <p:cNvSpPr txBox="1">
            <a:spLocks/>
          </p:cNvSpPr>
          <p:nvPr/>
        </p:nvSpPr>
        <p:spPr>
          <a:xfrm>
            <a:off x="838200" y="10953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b="1" dirty="0"/>
              <a:t>DEMO EN VIVO</a:t>
            </a:r>
          </a:p>
        </p:txBody>
      </p:sp>
      <p:sp>
        <p:nvSpPr>
          <p:cNvPr id="4" name="Diagrama de flujo: conector 3"/>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11773988" y="6415375"/>
            <a:ext cx="538740" cy="369332"/>
          </a:xfrm>
          <a:prstGeom prst="rect">
            <a:avLst/>
          </a:prstGeom>
          <a:noFill/>
        </p:spPr>
        <p:txBody>
          <a:bodyPr wrap="square" rtlCol="0">
            <a:spAutoFit/>
          </a:bodyPr>
          <a:lstStyle/>
          <a:p>
            <a:r>
              <a:rPr lang="es-MX" dirty="0"/>
              <a:t>13</a:t>
            </a:r>
          </a:p>
        </p:txBody>
      </p:sp>
    </p:spTree>
    <p:extLst>
      <p:ext uri="{BB962C8B-B14F-4D97-AF65-F5344CB8AC3E}">
        <p14:creationId xmlns:p14="http://schemas.microsoft.com/office/powerpoint/2010/main" val="2350822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57" y="2305"/>
            <a:ext cx="12190044" cy="6856900"/>
          </a:xfrm>
          <a:prstGeom prst="rect">
            <a:avLst/>
          </a:prstGeom>
        </p:spPr>
      </p:pic>
      <p:sp>
        <p:nvSpPr>
          <p:cNvPr id="2" name="Título 1"/>
          <p:cNvSpPr>
            <a:spLocks noGrp="1"/>
          </p:cNvSpPr>
          <p:nvPr>
            <p:ph type="title"/>
          </p:nvPr>
        </p:nvSpPr>
        <p:spPr/>
        <p:txBody>
          <a:bodyPr/>
          <a:lstStyle/>
          <a:p>
            <a:r>
              <a:rPr lang="es-MX" b="1" dirty="0"/>
              <a:t>ANEXO:KINECT</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920" y="820355"/>
            <a:ext cx="9662160" cy="6038850"/>
          </a:xfrm>
          <a:prstGeom prst="rect">
            <a:avLst/>
          </a:prstGeom>
        </p:spPr>
      </p:pic>
      <p:sp>
        <p:nvSpPr>
          <p:cNvPr id="6" name="CuadroTexto 5"/>
          <p:cNvSpPr txBox="1"/>
          <p:nvPr/>
        </p:nvSpPr>
        <p:spPr>
          <a:xfrm>
            <a:off x="0" y="6535313"/>
            <a:ext cx="11194677" cy="276999"/>
          </a:xfrm>
          <a:prstGeom prst="rect">
            <a:avLst/>
          </a:prstGeom>
          <a:noFill/>
        </p:spPr>
        <p:txBody>
          <a:bodyPr wrap="square" rtlCol="0">
            <a:spAutoFit/>
          </a:bodyPr>
          <a:lstStyle/>
          <a:p>
            <a:r>
              <a:rPr lang="es-MX" sz="1200" dirty="0"/>
              <a:t>Capítulo 4 Sección 4.1 “Sensor Kinect”, pág. 29 del Reporte Técnico</a:t>
            </a:r>
          </a:p>
        </p:txBody>
      </p:sp>
      <p:sp>
        <p:nvSpPr>
          <p:cNvPr id="7" name="Diagrama de flujo: conector 6"/>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11773988" y="6415375"/>
            <a:ext cx="538740" cy="369332"/>
          </a:xfrm>
          <a:prstGeom prst="rect">
            <a:avLst/>
          </a:prstGeom>
          <a:noFill/>
        </p:spPr>
        <p:txBody>
          <a:bodyPr wrap="square" rtlCol="0">
            <a:spAutoFit/>
          </a:bodyPr>
          <a:lstStyle/>
          <a:p>
            <a:r>
              <a:rPr lang="es-MX" dirty="0"/>
              <a:t>14</a:t>
            </a:r>
          </a:p>
        </p:txBody>
      </p:sp>
    </p:spTree>
    <p:extLst>
      <p:ext uri="{BB962C8B-B14F-4D97-AF65-F5344CB8AC3E}">
        <p14:creationId xmlns:p14="http://schemas.microsoft.com/office/powerpoint/2010/main" val="3160609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957" y="2305"/>
            <a:ext cx="12190044" cy="6856900"/>
          </a:xfrm>
          <a:prstGeom prst="rect">
            <a:avLst/>
          </a:prstGeom>
        </p:spPr>
      </p:pic>
      <p:sp>
        <p:nvSpPr>
          <p:cNvPr id="2" name="Título 1"/>
          <p:cNvSpPr>
            <a:spLocks noGrp="1"/>
          </p:cNvSpPr>
          <p:nvPr>
            <p:ph type="title"/>
          </p:nvPr>
        </p:nvSpPr>
        <p:spPr/>
        <p:txBody>
          <a:bodyPr/>
          <a:lstStyle/>
          <a:p>
            <a:r>
              <a:rPr lang="es-MX" b="1" dirty="0"/>
              <a:t>ANEXO:KINECT, PLANO DE COORDENADAS</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09" y="1394694"/>
            <a:ext cx="11352381" cy="4609524"/>
          </a:xfrm>
          <a:prstGeom prst="rect">
            <a:avLst/>
          </a:prstGeom>
        </p:spPr>
      </p:pic>
      <p:sp>
        <p:nvSpPr>
          <p:cNvPr id="5" name="CuadroTexto 4"/>
          <p:cNvSpPr txBox="1"/>
          <p:nvPr/>
        </p:nvSpPr>
        <p:spPr>
          <a:xfrm>
            <a:off x="0" y="6535313"/>
            <a:ext cx="11194677" cy="276999"/>
          </a:xfrm>
          <a:prstGeom prst="rect">
            <a:avLst/>
          </a:prstGeom>
          <a:noFill/>
        </p:spPr>
        <p:txBody>
          <a:bodyPr wrap="square" rtlCol="0">
            <a:spAutoFit/>
          </a:bodyPr>
          <a:lstStyle/>
          <a:p>
            <a:r>
              <a:rPr lang="es-MX" sz="1200" dirty="0"/>
              <a:t>Capítulo 7 Sección 7.2 “Análisis y  Diseño”, pág. 68 del Reporte Técnico</a:t>
            </a:r>
          </a:p>
        </p:txBody>
      </p:sp>
      <p:sp>
        <p:nvSpPr>
          <p:cNvPr id="6" name="Diagrama de flujo: conector 5"/>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p:cNvSpPr txBox="1"/>
          <p:nvPr/>
        </p:nvSpPr>
        <p:spPr>
          <a:xfrm>
            <a:off x="11773988" y="6415375"/>
            <a:ext cx="538740" cy="369332"/>
          </a:xfrm>
          <a:prstGeom prst="rect">
            <a:avLst/>
          </a:prstGeom>
          <a:noFill/>
        </p:spPr>
        <p:txBody>
          <a:bodyPr wrap="square" rtlCol="0">
            <a:spAutoFit/>
          </a:bodyPr>
          <a:lstStyle/>
          <a:p>
            <a:r>
              <a:rPr lang="es-MX" dirty="0"/>
              <a:t>15</a:t>
            </a:r>
          </a:p>
        </p:txBody>
      </p:sp>
    </p:spTree>
    <p:extLst>
      <p:ext uri="{BB962C8B-B14F-4D97-AF65-F5344CB8AC3E}">
        <p14:creationId xmlns:p14="http://schemas.microsoft.com/office/powerpoint/2010/main" val="989015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3" y="2005"/>
            <a:ext cx="12187908" cy="6855698"/>
          </a:xfrm>
          <a:prstGeom prst="rect">
            <a:avLst/>
          </a:prstGeom>
        </p:spPr>
      </p:pic>
      <p:sp>
        <p:nvSpPr>
          <p:cNvPr id="2" name="Título 1"/>
          <p:cNvSpPr>
            <a:spLocks noGrp="1"/>
          </p:cNvSpPr>
          <p:nvPr>
            <p:ph type="title"/>
          </p:nvPr>
        </p:nvSpPr>
        <p:spPr/>
        <p:txBody>
          <a:bodyPr/>
          <a:lstStyle/>
          <a:p>
            <a:r>
              <a:rPr lang="es-MX" b="1" dirty="0"/>
              <a:t>ANEXO:KINECT</a:t>
            </a:r>
          </a:p>
        </p:txBody>
      </p:sp>
      <p:sp>
        <p:nvSpPr>
          <p:cNvPr id="3" name="Marcador de contenido 2"/>
          <p:cNvSpPr>
            <a:spLocks noGrp="1"/>
          </p:cNvSpPr>
          <p:nvPr>
            <p:ph idx="1"/>
          </p:nvPr>
        </p:nvSpPr>
        <p:spPr>
          <a:xfrm>
            <a:off x="609600" y="1690688"/>
            <a:ext cx="11029950" cy="4862512"/>
          </a:xfrm>
        </p:spPr>
        <p:txBody>
          <a:bodyPr>
            <a:normAutofit/>
          </a:bodyPr>
          <a:lstStyle/>
          <a:p>
            <a:pPr algn="just">
              <a:buFont typeface="Wingdings" panose="05000000000000000000" pitchFamily="2" charset="2"/>
              <a:buChar char="Ø"/>
            </a:pPr>
            <a:r>
              <a:rPr lang="es-MX" sz="3200" dirty="0"/>
              <a:t>Campo de Visión</a:t>
            </a:r>
          </a:p>
          <a:p>
            <a:pPr lvl="1" algn="just"/>
            <a:r>
              <a:rPr lang="es-MX" sz="2800" dirty="0"/>
              <a:t>Campo de visión horizontal: 57 grados            </a:t>
            </a:r>
          </a:p>
          <a:p>
            <a:pPr lvl="1" algn="just"/>
            <a:r>
              <a:rPr lang="es-MX" sz="2800" dirty="0"/>
              <a:t>Campo de visión vertical: 43 grados            </a:t>
            </a:r>
          </a:p>
          <a:p>
            <a:pPr lvl="1" algn="just"/>
            <a:r>
              <a:rPr lang="es-MX" sz="2800" dirty="0"/>
              <a:t>Rango de inclinación física: 27 grados             </a:t>
            </a:r>
          </a:p>
          <a:p>
            <a:pPr lvl="1" algn="just"/>
            <a:r>
              <a:rPr lang="es-MX" sz="2800" dirty="0"/>
              <a:t>Rango de profundidad  del sensor: 1.2 - 3.5 metros        </a:t>
            </a:r>
          </a:p>
          <a:p>
            <a:pPr algn="just">
              <a:buFont typeface="Wingdings" panose="05000000000000000000" pitchFamily="2" charset="2"/>
              <a:buChar char="Ø"/>
            </a:pPr>
            <a:r>
              <a:rPr lang="es-MX" sz="3200" dirty="0"/>
              <a:t>Profundidad</a:t>
            </a:r>
          </a:p>
          <a:p>
            <a:pPr lvl="1" algn="just"/>
            <a:r>
              <a:rPr lang="es-MX" sz="2800" dirty="0"/>
              <a:t>320 x 240 a 16 bits de profundidad @ 30fps</a:t>
            </a:r>
          </a:p>
          <a:p>
            <a:pPr lvl="1" algn="just"/>
            <a:r>
              <a:rPr lang="es-MX" sz="2800" dirty="0"/>
              <a:t>640 x 480 con 32-bit de color @30fps</a:t>
            </a:r>
          </a:p>
          <a:p>
            <a:pPr lvl="1" algn="just"/>
            <a:r>
              <a:rPr lang="es-MX" sz="2800" dirty="0"/>
              <a:t>Distancias 0.8 a 4 metros en modo default.</a:t>
            </a:r>
          </a:p>
          <a:p>
            <a:pPr lvl="1" algn="just"/>
            <a:r>
              <a:rPr lang="es-MX" sz="2800" dirty="0"/>
              <a:t>Distancias de 0.4 a 3 metros en modo cercano (</a:t>
            </a:r>
            <a:r>
              <a:rPr lang="es-MX" sz="2800" dirty="0" err="1"/>
              <a:t>Near</a:t>
            </a:r>
            <a:r>
              <a:rPr lang="es-MX" sz="2800" dirty="0"/>
              <a:t> </a:t>
            </a:r>
            <a:r>
              <a:rPr lang="es-MX" sz="2800" dirty="0" err="1"/>
              <a:t>mode</a:t>
            </a:r>
            <a:r>
              <a:rPr lang="es-MX" sz="2800" dirty="0"/>
              <a:t>)</a:t>
            </a:r>
          </a:p>
        </p:txBody>
      </p:sp>
      <p:sp>
        <p:nvSpPr>
          <p:cNvPr id="5" name="CuadroTexto 4"/>
          <p:cNvSpPr txBox="1"/>
          <p:nvPr/>
        </p:nvSpPr>
        <p:spPr>
          <a:xfrm>
            <a:off x="0" y="6535313"/>
            <a:ext cx="11194677" cy="276999"/>
          </a:xfrm>
          <a:prstGeom prst="rect">
            <a:avLst/>
          </a:prstGeom>
          <a:noFill/>
        </p:spPr>
        <p:txBody>
          <a:bodyPr wrap="square" rtlCol="0">
            <a:spAutoFit/>
          </a:bodyPr>
          <a:lstStyle/>
          <a:p>
            <a:r>
              <a:rPr lang="es-MX" sz="1200" dirty="0"/>
              <a:t>Capítulo 4 Sección 4.1.1 “Lista de Especificaciones”, pág. 30 del Reporte Técnico</a:t>
            </a:r>
          </a:p>
        </p:txBody>
      </p:sp>
      <p:sp>
        <p:nvSpPr>
          <p:cNvPr id="6" name="Diagrama de flujo: conector 5"/>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p:cNvSpPr txBox="1"/>
          <p:nvPr/>
        </p:nvSpPr>
        <p:spPr>
          <a:xfrm>
            <a:off x="11773988" y="6415375"/>
            <a:ext cx="538740" cy="369332"/>
          </a:xfrm>
          <a:prstGeom prst="rect">
            <a:avLst/>
          </a:prstGeom>
          <a:noFill/>
        </p:spPr>
        <p:txBody>
          <a:bodyPr wrap="square" rtlCol="0">
            <a:spAutoFit/>
          </a:bodyPr>
          <a:lstStyle/>
          <a:p>
            <a:r>
              <a:rPr lang="es-MX" dirty="0"/>
              <a:t>16</a:t>
            </a:r>
          </a:p>
        </p:txBody>
      </p:sp>
    </p:spTree>
    <p:extLst>
      <p:ext uri="{BB962C8B-B14F-4D97-AF65-F5344CB8AC3E}">
        <p14:creationId xmlns:p14="http://schemas.microsoft.com/office/powerpoint/2010/main" val="3134200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3" y="2005"/>
            <a:ext cx="12187908" cy="6855698"/>
          </a:xfrm>
          <a:prstGeom prst="rect">
            <a:avLst/>
          </a:prstGeom>
        </p:spPr>
      </p:pic>
      <p:sp>
        <p:nvSpPr>
          <p:cNvPr id="2" name="Título 1"/>
          <p:cNvSpPr>
            <a:spLocks noGrp="1"/>
          </p:cNvSpPr>
          <p:nvPr>
            <p:ph type="title"/>
          </p:nvPr>
        </p:nvSpPr>
        <p:spPr/>
        <p:txBody>
          <a:bodyPr/>
          <a:lstStyle/>
          <a:p>
            <a:r>
              <a:rPr lang="es-MX" b="1" dirty="0"/>
              <a:t>ANEXO:KINECT</a:t>
            </a:r>
          </a:p>
        </p:txBody>
      </p:sp>
      <p:sp>
        <p:nvSpPr>
          <p:cNvPr id="3" name="Marcador de contenido 2"/>
          <p:cNvSpPr>
            <a:spLocks noGrp="1"/>
          </p:cNvSpPr>
          <p:nvPr>
            <p:ph idx="1"/>
          </p:nvPr>
        </p:nvSpPr>
        <p:spPr>
          <a:xfrm>
            <a:off x="609600" y="1690688"/>
            <a:ext cx="11029950" cy="4862512"/>
          </a:xfrm>
        </p:spPr>
        <p:txBody>
          <a:bodyPr>
            <a:normAutofit lnSpcReduction="10000"/>
          </a:bodyPr>
          <a:lstStyle/>
          <a:p>
            <a:pPr algn="just">
              <a:buFont typeface="Wingdings" panose="05000000000000000000" pitchFamily="2" charset="2"/>
              <a:buChar char="Ø"/>
            </a:pPr>
            <a:r>
              <a:rPr lang="es-MX" sz="3200" dirty="0"/>
              <a:t>Sistema de Seguimiento</a:t>
            </a:r>
          </a:p>
          <a:p>
            <a:pPr lvl="1" algn="just"/>
            <a:r>
              <a:rPr lang="es-MX" sz="2800" dirty="0"/>
              <a:t>Capacidad para detectar 6 personas, pero solo 2 se pueden rastrear completamente</a:t>
            </a:r>
          </a:p>
          <a:p>
            <a:pPr lvl="1" algn="just"/>
            <a:r>
              <a:rPr lang="es-MX" sz="2800" dirty="0"/>
              <a:t>Rastrea 20 articulaciones por jugador activo</a:t>
            </a:r>
          </a:p>
          <a:p>
            <a:pPr lvl="1" algn="just"/>
            <a:r>
              <a:rPr lang="es-MX" sz="2800" dirty="0"/>
              <a:t>Se denomina </a:t>
            </a:r>
            <a:r>
              <a:rPr lang="es-MX" sz="2800" dirty="0" err="1"/>
              <a:t>Skeletal</a:t>
            </a:r>
            <a:r>
              <a:rPr lang="es-MX" sz="2800" dirty="0"/>
              <a:t> </a:t>
            </a:r>
            <a:r>
              <a:rPr lang="es-MX" sz="2800" dirty="0" err="1"/>
              <a:t>stream</a:t>
            </a:r>
            <a:endParaRPr lang="es-MX" sz="2800" dirty="0"/>
          </a:p>
          <a:p>
            <a:pPr lvl="1" algn="just"/>
            <a:endParaRPr lang="es-MX" sz="2800" dirty="0"/>
          </a:p>
          <a:p>
            <a:pPr algn="just">
              <a:buFont typeface="Wingdings" panose="05000000000000000000" pitchFamily="2" charset="2"/>
              <a:buChar char="Ø"/>
            </a:pPr>
            <a:r>
              <a:rPr lang="es-MX" sz="3600" dirty="0"/>
              <a:t>USB</a:t>
            </a:r>
          </a:p>
          <a:p>
            <a:pPr lvl="1" algn="just"/>
            <a:r>
              <a:rPr lang="es-MX" sz="2800" dirty="0"/>
              <a:t>2.0</a:t>
            </a:r>
          </a:p>
          <a:p>
            <a:pPr lvl="1" algn="just"/>
            <a:r>
              <a:rPr lang="es-MX" sz="2800" dirty="0"/>
              <a:t>La cantidad de información que se puede procesar por segundo teóricamente puede ascender a 60MB/s aunque suele acercarse más a los 35MB/s</a:t>
            </a:r>
          </a:p>
        </p:txBody>
      </p:sp>
      <p:sp>
        <p:nvSpPr>
          <p:cNvPr id="6" name="CuadroTexto 5"/>
          <p:cNvSpPr txBox="1"/>
          <p:nvPr/>
        </p:nvSpPr>
        <p:spPr>
          <a:xfrm>
            <a:off x="0" y="6535313"/>
            <a:ext cx="11194677" cy="276999"/>
          </a:xfrm>
          <a:prstGeom prst="rect">
            <a:avLst/>
          </a:prstGeom>
          <a:noFill/>
        </p:spPr>
        <p:txBody>
          <a:bodyPr wrap="square" rtlCol="0">
            <a:spAutoFit/>
          </a:bodyPr>
          <a:lstStyle/>
          <a:p>
            <a:r>
              <a:rPr lang="es-MX" sz="1200" dirty="0"/>
              <a:t>Capítulo 4 Sección 4.1.1 “Lista de Especificaciones”, pág. 30 del Reporte Técnico</a:t>
            </a:r>
          </a:p>
        </p:txBody>
      </p:sp>
      <p:sp>
        <p:nvSpPr>
          <p:cNvPr id="7" name="Diagrama de flujo: conector 6"/>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11773988" y="6415375"/>
            <a:ext cx="538740" cy="369332"/>
          </a:xfrm>
          <a:prstGeom prst="rect">
            <a:avLst/>
          </a:prstGeom>
          <a:noFill/>
        </p:spPr>
        <p:txBody>
          <a:bodyPr wrap="square" rtlCol="0">
            <a:spAutoFit/>
          </a:bodyPr>
          <a:lstStyle/>
          <a:p>
            <a:r>
              <a:rPr lang="es-MX" dirty="0"/>
              <a:t>17</a:t>
            </a:r>
          </a:p>
        </p:txBody>
      </p:sp>
    </p:spTree>
    <p:extLst>
      <p:ext uri="{BB962C8B-B14F-4D97-AF65-F5344CB8AC3E}">
        <p14:creationId xmlns:p14="http://schemas.microsoft.com/office/powerpoint/2010/main" val="606681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3287" y="1728"/>
            <a:ext cx="12188713" cy="6856151"/>
          </a:xfrm>
          <a:prstGeom prst="rect">
            <a:avLst/>
          </a:prstGeom>
        </p:spPr>
      </p:pic>
      <p:sp>
        <p:nvSpPr>
          <p:cNvPr id="2" name="Título 1"/>
          <p:cNvSpPr>
            <a:spLocks noGrp="1"/>
          </p:cNvSpPr>
          <p:nvPr>
            <p:ph type="title"/>
          </p:nvPr>
        </p:nvSpPr>
        <p:spPr>
          <a:xfrm>
            <a:off x="838921" y="-206088"/>
            <a:ext cx="10515600" cy="1325563"/>
          </a:xfrm>
        </p:spPr>
        <p:txBody>
          <a:bodyPr>
            <a:normAutofit/>
          </a:bodyPr>
          <a:lstStyle/>
          <a:p>
            <a:pPr algn="ctr"/>
            <a:r>
              <a:rPr lang="es-MX" b="1" dirty="0"/>
              <a:t>CONTENIDO</a:t>
            </a:r>
          </a:p>
        </p:txBody>
      </p:sp>
      <p:sp>
        <p:nvSpPr>
          <p:cNvPr id="4" name="CuadroTexto 3"/>
          <p:cNvSpPr txBox="1"/>
          <p:nvPr/>
        </p:nvSpPr>
        <p:spPr>
          <a:xfrm>
            <a:off x="640080" y="1119475"/>
            <a:ext cx="10714441" cy="4832092"/>
          </a:xfrm>
          <a:prstGeom prst="rect">
            <a:avLst/>
          </a:prstGeom>
          <a:noFill/>
        </p:spPr>
        <p:txBody>
          <a:bodyPr wrap="square" rtlCol="0">
            <a:spAutoFit/>
          </a:bodyPr>
          <a:lstStyle/>
          <a:p>
            <a:pPr marL="285750" indent="-285750">
              <a:buFont typeface="Wingdings" panose="05000000000000000000" pitchFamily="2" charset="2"/>
              <a:buChar char="Ø"/>
            </a:pPr>
            <a:r>
              <a:rPr lang="es-MX" sz="4400" dirty="0"/>
              <a:t>Contexto de trabajo</a:t>
            </a:r>
          </a:p>
          <a:p>
            <a:pPr marL="285750" indent="-285750">
              <a:buFont typeface="Wingdings" panose="05000000000000000000" pitchFamily="2" charset="2"/>
              <a:buChar char="Ø"/>
            </a:pPr>
            <a:r>
              <a:rPr lang="es-MX" sz="4400" dirty="0"/>
              <a:t>Problemática</a:t>
            </a:r>
          </a:p>
          <a:p>
            <a:pPr marL="285750" indent="-285750">
              <a:buFont typeface="Wingdings" panose="05000000000000000000" pitchFamily="2" charset="2"/>
              <a:buChar char="Ø"/>
            </a:pPr>
            <a:r>
              <a:rPr lang="es-MX" sz="4400" dirty="0"/>
              <a:t>Trabajo previo</a:t>
            </a:r>
          </a:p>
          <a:p>
            <a:pPr marL="285750" indent="-285750">
              <a:buFont typeface="Wingdings" panose="05000000000000000000" pitchFamily="2" charset="2"/>
              <a:buChar char="Ø"/>
            </a:pPr>
            <a:r>
              <a:rPr lang="es-MX" sz="4400" dirty="0"/>
              <a:t>Objetivos</a:t>
            </a:r>
          </a:p>
          <a:p>
            <a:pPr marL="285750" indent="-285750">
              <a:buFont typeface="Wingdings" panose="05000000000000000000" pitchFamily="2" charset="2"/>
              <a:buChar char="Ø"/>
            </a:pPr>
            <a:r>
              <a:rPr lang="es-MX" sz="4400" dirty="0"/>
              <a:t>Solución Propuesta</a:t>
            </a:r>
          </a:p>
          <a:p>
            <a:pPr marL="285750" indent="-285750">
              <a:buFont typeface="Wingdings" panose="05000000000000000000" pitchFamily="2" charset="2"/>
              <a:buChar char="Ø"/>
            </a:pPr>
            <a:r>
              <a:rPr lang="es-MX" sz="4400" dirty="0"/>
              <a:t>Implementación</a:t>
            </a:r>
          </a:p>
          <a:p>
            <a:pPr marL="285750" indent="-285750">
              <a:buFont typeface="Wingdings" panose="05000000000000000000" pitchFamily="2" charset="2"/>
              <a:buChar char="Ø"/>
            </a:pPr>
            <a:r>
              <a:rPr lang="es-MX" sz="4400" dirty="0"/>
              <a:t>Demo en vivo</a:t>
            </a:r>
            <a:endParaRPr lang="es-MX" sz="4800" dirty="0"/>
          </a:p>
        </p:txBody>
      </p:sp>
    </p:spTree>
    <p:extLst>
      <p:ext uri="{BB962C8B-B14F-4D97-AF65-F5344CB8AC3E}">
        <p14:creationId xmlns:p14="http://schemas.microsoft.com/office/powerpoint/2010/main" val="4294111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3" y="2005"/>
            <a:ext cx="12187908" cy="6855698"/>
          </a:xfrm>
          <a:prstGeom prst="rect">
            <a:avLst/>
          </a:prstGeom>
        </p:spPr>
      </p:pic>
      <p:sp>
        <p:nvSpPr>
          <p:cNvPr id="2" name="Título 1"/>
          <p:cNvSpPr>
            <a:spLocks noGrp="1"/>
          </p:cNvSpPr>
          <p:nvPr>
            <p:ph type="title"/>
          </p:nvPr>
        </p:nvSpPr>
        <p:spPr>
          <a:xfrm>
            <a:off x="840247" y="-108253"/>
            <a:ext cx="10515600" cy="1325563"/>
          </a:xfrm>
        </p:spPr>
        <p:txBody>
          <a:bodyPr/>
          <a:lstStyle/>
          <a:p>
            <a:r>
              <a:rPr lang="es-MX" b="1" dirty="0"/>
              <a:t>ANEXO:KINECT, PUNTOS DEL ESQUELETO</a:t>
            </a:r>
          </a:p>
        </p:txBody>
      </p:sp>
      <p:pic>
        <p:nvPicPr>
          <p:cNvPr id="6" name="Marcador de contenido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31293" y="875987"/>
            <a:ext cx="4479366" cy="5862800"/>
          </a:xfrm>
        </p:spPr>
      </p:pic>
      <p:sp>
        <p:nvSpPr>
          <p:cNvPr id="5" name="CuadroTexto 4"/>
          <p:cNvSpPr txBox="1"/>
          <p:nvPr/>
        </p:nvSpPr>
        <p:spPr>
          <a:xfrm>
            <a:off x="0" y="6535313"/>
            <a:ext cx="11194677" cy="276999"/>
          </a:xfrm>
          <a:prstGeom prst="rect">
            <a:avLst/>
          </a:prstGeom>
          <a:noFill/>
        </p:spPr>
        <p:txBody>
          <a:bodyPr wrap="square" rtlCol="0">
            <a:spAutoFit/>
          </a:bodyPr>
          <a:lstStyle/>
          <a:p>
            <a:r>
              <a:rPr lang="es-MX" sz="1200" dirty="0"/>
              <a:t>Capítulo 7 Sección 7.1 “Introducción”, pág.  67 del Reporte Técnico</a:t>
            </a:r>
          </a:p>
        </p:txBody>
      </p:sp>
      <p:sp>
        <p:nvSpPr>
          <p:cNvPr id="7" name="Diagrama de flujo: conector 6"/>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11773988" y="6415375"/>
            <a:ext cx="538740" cy="369332"/>
          </a:xfrm>
          <a:prstGeom prst="rect">
            <a:avLst/>
          </a:prstGeom>
          <a:noFill/>
        </p:spPr>
        <p:txBody>
          <a:bodyPr wrap="square" rtlCol="0">
            <a:spAutoFit/>
          </a:bodyPr>
          <a:lstStyle/>
          <a:p>
            <a:r>
              <a:rPr lang="es-MX" dirty="0"/>
              <a:t>18</a:t>
            </a:r>
          </a:p>
        </p:txBody>
      </p:sp>
    </p:spTree>
    <p:extLst>
      <p:ext uri="{BB962C8B-B14F-4D97-AF65-F5344CB8AC3E}">
        <p14:creationId xmlns:p14="http://schemas.microsoft.com/office/powerpoint/2010/main" val="3147477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3" y="2005"/>
            <a:ext cx="12187908" cy="6855698"/>
          </a:xfrm>
          <a:prstGeom prst="rect">
            <a:avLst/>
          </a:prstGeom>
        </p:spPr>
      </p:pic>
      <p:sp>
        <p:nvSpPr>
          <p:cNvPr id="2" name="Título 1"/>
          <p:cNvSpPr>
            <a:spLocks noGrp="1"/>
          </p:cNvSpPr>
          <p:nvPr>
            <p:ph type="title"/>
          </p:nvPr>
        </p:nvSpPr>
        <p:spPr/>
        <p:txBody>
          <a:bodyPr/>
          <a:lstStyle/>
          <a:p>
            <a:r>
              <a:rPr lang="es-MX" b="1" dirty="0"/>
              <a:t>ANEXO: NOMENCLATURA</a:t>
            </a:r>
          </a:p>
        </p:txBody>
      </p:sp>
      <p:sp>
        <p:nvSpPr>
          <p:cNvPr id="6" name="CuadroTexto 5"/>
          <p:cNvSpPr txBox="1"/>
          <p:nvPr/>
        </p:nvSpPr>
        <p:spPr>
          <a:xfrm>
            <a:off x="381000" y="2324100"/>
            <a:ext cx="10972800" cy="2862322"/>
          </a:xfrm>
          <a:prstGeom prst="rect">
            <a:avLst/>
          </a:prstGeom>
          <a:noFill/>
        </p:spPr>
        <p:txBody>
          <a:bodyPr wrap="square" rtlCol="0">
            <a:spAutoFit/>
          </a:bodyPr>
          <a:lstStyle/>
          <a:p>
            <a:pPr marL="742950" indent="-742950" algn="just">
              <a:buFont typeface="+mj-lt"/>
              <a:buAutoNum type="arabicPeriod"/>
            </a:pPr>
            <a:r>
              <a:rPr lang="es-MX" sz="3600" dirty="0"/>
              <a:t>Identificar la cadena principal (cadena más larga).</a:t>
            </a:r>
          </a:p>
          <a:p>
            <a:pPr marL="742950" indent="-742950" algn="just">
              <a:buFont typeface="+mj-lt"/>
              <a:buAutoNum type="arabicPeriod"/>
            </a:pPr>
            <a:r>
              <a:rPr lang="es-MX" sz="3600" dirty="0"/>
              <a:t>Numerar los átomos de la cadena principal.</a:t>
            </a:r>
          </a:p>
          <a:p>
            <a:pPr marL="742950" indent="-742950" algn="just">
              <a:buFont typeface="+mj-lt"/>
              <a:buAutoNum type="arabicPeriod"/>
            </a:pPr>
            <a:r>
              <a:rPr lang="es-MX" sz="3600" dirty="0"/>
              <a:t>Si hay dos o más clases distintas de grupos alquilo sus nombres se sitúan, generalmente, por orden alfabético</a:t>
            </a:r>
          </a:p>
        </p:txBody>
      </p:sp>
      <p:sp>
        <p:nvSpPr>
          <p:cNvPr id="5" name="CuadroTexto 4"/>
          <p:cNvSpPr txBox="1"/>
          <p:nvPr/>
        </p:nvSpPr>
        <p:spPr>
          <a:xfrm>
            <a:off x="0" y="6535313"/>
            <a:ext cx="11194677" cy="276999"/>
          </a:xfrm>
          <a:prstGeom prst="rect">
            <a:avLst/>
          </a:prstGeom>
          <a:noFill/>
        </p:spPr>
        <p:txBody>
          <a:bodyPr wrap="square" rtlCol="0">
            <a:spAutoFit/>
          </a:bodyPr>
          <a:lstStyle/>
          <a:p>
            <a:r>
              <a:rPr lang="es-MX" sz="1200" dirty="0" err="1"/>
              <a:t>Cápitulo</a:t>
            </a:r>
            <a:r>
              <a:rPr lang="es-MX" sz="1200" dirty="0"/>
              <a:t> 2 Sección 2.6.2 “Nomenclatura”, pág. 11 del Reporte Técnico</a:t>
            </a:r>
          </a:p>
        </p:txBody>
      </p:sp>
      <p:sp>
        <p:nvSpPr>
          <p:cNvPr id="7" name="Diagrama de flujo: conector 6"/>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11773988" y="6415375"/>
            <a:ext cx="538740" cy="369332"/>
          </a:xfrm>
          <a:prstGeom prst="rect">
            <a:avLst/>
          </a:prstGeom>
          <a:noFill/>
        </p:spPr>
        <p:txBody>
          <a:bodyPr wrap="square" rtlCol="0">
            <a:spAutoFit/>
          </a:bodyPr>
          <a:lstStyle/>
          <a:p>
            <a:r>
              <a:rPr lang="es-MX" dirty="0"/>
              <a:t>19</a:t>
            </a:r>
          </a:p>
        </p:txBody>
      </p:sp>
    </p:spTree>
    <p:extLst>
      <p:ext uri="{BB962C8B-B14F-4D97-AF65-F5344CB8AC3E}">
        <p14:creationId xmlns:p14="http://schemas.microsoft.com/office/powerpoint/2010/main" val="2431281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2" y="0"/>
            <a:ext cx="12187908" cy="6855698"/>
          </a:xfrm>
          <a:prstGeom prst="rect">
            <a:avLst/>
          </a:prstGeom>
        </p:spPr>
      </p:pic>
      <p:sp>
        <p:nvSpPr>
          <p:cNvPr id="2" name="Título 1"/>
          <p:cNvSpPr>
            <a:spLocks noGrp="1"/>
          </p:cNvSpPr>
          <p:nvPr>
            <p:ph type="title"/>
          </p:nvPr>
        </p:nvSpPr>
        <p:spPr/>
        <p:txBody>
          <a:bodyPr/>
          <a:lstStyle/>
          <a:p>
            <a:r>
              <a:rPr lang="es-MX" b="1" dirty="0"/>
              <a:t>ANEXO: REQUERIMIENTOS FUNCIONALES</a:t>
            </a:r>
          </a:p>
        </p:txBody>
      </p:sp>
      <p:sp>
        <p:nvSpPr>
          <p:cNvPr id="3" name="CuadroTexto 2"/>
          <p:cNvSpPr txBox="1"/>
          <p:nvPr/>
        </p:nvSpPr>
        <p:spPr>
          <a:xfrm>
            <a:off x="623015" y="1780203"/>
            <a:ext cx="10945969" cy="4985980"/>
          </a:xfrm>
          <a:prstGeom prst="rect">
            <a:avLst/>
          </a:prstGeom>
          <a:noFill/>
        </p:spPr>
        <p:txBody>
          <a:bodyPr wrap="square" rtlCol="0">
            <a:spAutoFit/>
          </a:bodyPr>
          <a:lstStyle/>
          <a:p>
            <a:pPr marL="285750" indent="-285750" algn="just">
              <a:buFont typeface="Arial" panose="020B0604020202020204" pitchFamily="34" charset="0"/>
              <a:buChar char="•"/>
            </a:pPr>
            <a:r>
              <a:rPr lang="es-MX" sz="2000" b="1" dirty="0"/>
              <a:t>RF1.Interfaz Natural de Usuario </a:t>
            </a:r>
          </a:p>
          <a:p>
            <a:pPr algn="just"/>
            <a:r>
              <a:rPr lang="es-MX" sz="2000" dirty="0"/>
              <a:t>La herramienta tendrá una Interfaz Natural de Usuario utilizando el sensor Kinect para que el usuario pueda interactuar con la herramienta.</a:t>
            </a:r>
          </a:p>
          <a:p>
            <a:pPr marL="285750" indent="-285750" algn="just">
              <a:buFont typeface="Arial" panose="020B0604020202020204" pitchFamily="34" charset="0"/>
              <a:buChar char="•"/>
            </a:pPr>
            <a:endParaRPr lang="es-MX" sz="2000" dirty="0"/>
          </a:p>
          <a:p>
            <a:pPr marL="285750" indent="-285750" algn="just">
              <a:buFont typeface="Arial" panose="020B0604020202020204" pitchFamily="34" charset="0"/>
              <a:buChar char="•"/>
            </a:pPr>
            <a:r>
              <a:rPr lang="es-MX" sz="2000" b="1" dirty="0"/>
              <a:t>RF2.Posición </a:t>
            </a:r>
          </a:p>
          <a:p>
            <a:pPr algn="just"/>
            <a:r>
              <a:rPr lang="es-MX" sz="2000" dirty="0"/>
              <a:t>La herramienta indicará al usuario colocarse en la posición correcta para poder hacer uso de la herramienta.</a:t>
            </a:r>
          </a:p>
          <a:p>
            <a:pPr marL="285750" indent="-285750" algn="just">
              <a:buFont typeface="Arial" panose="020B0604020202020204" pitchFamily="34" charset="0"/>
              <a:buChar char="•"/>
            </a:pPr>
            <a:endParaRPr lang="es-MX" sz="2000" dirty="0"/>
          </a:p>
          <a:p>
            <a:pPr marL="285750" indent="-285750" algn="just">
              <a:buFont typeface="Arial" panose="020B0604020202020204" pitchFamily="34" charset="0"/>
              <a:buChar char="•"/>
            </a:pPr>
            <a:r>
              <a:rPr lang="es-MX" sz="2000" b="1" dirty="0"/>
              <a:t>RF3.Gestos</a:t>
            </a:r>
            <a:r>
              <a:rPr lang="es-MX" sz="2000" dirty="0"/>
              <a:t> </a:t>
            </a:r>
          </a:p>
          <a:p>
            <a:pPr algn="just"/>
            <a:r>
              <a:rPr lang="es-MX" sz="2000" dirty="0"/>
              <a:t>Para poder hacer uso de la herramienta esta sólo responderá a gestos </a:t>
            </a:r>
            <a:r>
              <a:rPr lang="es-MX" sz="2000" dirty="0" err="1"/>
              <a:t>deﬁnidos</a:t>
            </a:r>
            <a:r>
              <a:rPr lang="es-MX" sz="2000" dirty="0"/>
              <a:t> en la Sección 6.9.</a:t>
            </a:r>
          </a:p>
          <a:p>
            <a:pPr algn="just"/>
            <a:endParaRPr lang="es-MX" sz="2000" dirty="0"/>
          </a:p>
          <a:p>
            <a:pPr marL="285750" indent="-285750" algn="just">
              <a:buFont typeface="Arial" panose="020B0604020202020204" pitchFamily="34" charset="0"/>
              <a:buChar char="•"/>
            </a:pPr>
            <a:r>
              <a:rPr lang="es-MX" sz="2000" b="1" dirty="0"/>
              <a:t>RF4.Visualizarinformación teórica de Hidrocarburos </a:t>
            </a:r>
          </a:p>
          <a:p>
            <a:pPr algn="just"/>
            <a:r>
              <a:rPr lang="es-MX" sz="2000" dirty="0"/>
              <a:t>La herramienta contará con un apartado donde el usuario visualizará la información teórica sobre los Hidrocarburos (alcanos, alquenos y alquinos).</a:t>
            </a:r>
          </a:p>
          <a:p>
            <a:pPr algn="just"/>
            <a:endParaRPr lang="es-MX" sz="2000" dirty="0"/>
          </a:p>
          <a:p>
            <a:endParaRPr lang="es-MX" dirty="0"/>
          </a:p>
        </p:txBody>
      </p:sp>
      <p:sp>
        <p:nvSpPr>
          <p:cNvPr id="7" name="CuadroTexto 6"/>
          <p:cNvSpPr txBox="1"/>
          <p:nvPr/>
        </p:nvSpPr>
        <p:spPr>
          <a:xfrm>
            <a:off x="0" y="6535313"/>
            <a:ext cx="11194677" cy="276999"/>
          </a:xfrm>
          <a:prstGeom prst="rect">
            <a:avLst/>
          </a:prstGeom>
          <a:noFill/>
        </p:spPr>
        <p:txBody>
          <a:bodyPr wrap="square" rtlCol="0">
            <a:spAutoFit/>
          </a:bodyPr>
          <a:lstStyle/>
          <a:p>
            <a:r>
              <a:rPr lang="es-MX" sz="1200" dirty="0"/>
              <a:t>Capítulo 6 Sección 6.1 “Requerimientos Funcionales”, pág. 42 del Reporte Técnico</a:t>
            </a:r>
          </a:p>
        </p:txBody>
      </p:sp>
      <p:sp>
        <p:nvSpPr>
          <p:cNvPr id="8" name="Diagrama de flujo: conector 7"/>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p:cNvSpPr txBox="1"/>
          <p:nvPr/>
        </p:nvSpPr>
        <p:spPr>
          <a:xfrm>
            <a:off x="11773988" y="6415375"/>
            <a:ext cx="538740" cy="369332"/>
          </a:xfrm>
          <a:prstGeom prst="rect">
            <a:avLst/>
          </a:prstGeom>
          <a:noFill/>
        </p:spPr>
        <p:txBody>
          <a:bodyPr wrap="square" rtlCol="0">
            <a:spAutoFit/>
          </a:bodyPr>
          <a:lstStyle/>
          <a:p>
            <a:r>
              <a:rPr lang="es-MX" dirty="0"/>
              <a:t>20</a:t>
            </a:r>
          </a:p>
        </p:txBody>
      </p:sp>
    </p:spTree>
    <p:extLst>
      <p:ext uri="{BB962C8B-B14F-4D97-AF65-F5344CB8AC3E}">
        <p14:creationId xmlns:p14="http://schemas.microsoft.com/office/powerpoint/2010/main" val="3604905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2" y="0"/>
            <a:ext cx="12187908" cy="6855698"/>
          </a:xfrm>
          <a:prstGeom prst="rect">
            <a:avLst/>
          </a:prstGeom>
        </p:spPr>
      </p:pic>
      <p:sp>
        <p:nvSpPr>
          <p:cNvPr id="2" name="Título 1"/>
          <p:cNvSpPr>
            <a:spLocks noGrp="1"/>
          </p:cNvSpPr>
          <p:nvPr>
            <p:ph type="title"/>
          </p:nvPr>
        </p:nvSpPr>
        <p:spPr/>
        <p:txBody>
          <a:bodyPr/>
          <a:lstStyle/>
          <a:p>
            <a:r>
              <a:rPr lang="es-MX" b="1" dirty="0"/>
              <a:t>ANEXO: REQUERIMIENTOS FUNCIONALES</a:t>
            </a:r>
          </a:p>
        </p:txBody>
      </p:sp>
      <p:sp>
        <p:nvSpPr>
          <p:cNvPr id="3" name="CuadroTexto 2"/>
          <p:cNvSpPr txBox="1"/>
          <p:nvPr/>
        </p:nvSpPr>
        <p:spPr>
          <a:xfrm>
            <a:off x="567743" y="2055813"/>
            <a:ext cx="10945969" cy="4062651"/>
          </a:xfrm>
          <a:prstGeom prst="rect">
            <a:avLst/>
          </a:prstGeom>
          <a:noFill/>
        </p:spPr>
        <p:txBody>
          <a:bodyPr wrap="square" rtlCol="0">
            <a:spAutoFit/>
          </a:bodyPr>
          <a:lstStyle/>
          <a:p>
            <a:pPr marL="285750" indent="-285750" algn="just">
              <a:buFont typeface="Arial" panose="020B0604020202020204" pitchFamily="34" charset="0"/>
              <a:buChar char="•"/>
            </a:pPr>
            <a:r>
              <a:rPr lang="es-MX" sz="2000" b="1" dirty="0"/>
              <a:t>RF5.Formación de compuesto </a:t>
            </a:r>
          </a:p>
          <a:p>
            <a:pPr algn="just"/>
            <a:r>
              <a:rPr lang="es-MX" sz="2000" dirty="0"/>
              <a:t>El usuario formará compuestos de Química Orgánica utilizando la INU de la herramienta.</a:t>
            </a:r>
          </a:p>
          <a:p>
            <a:pPr algn="just"/>
            <a:endParaRPr lang="es-MX" sz="2000" b="1" dirty="0"/>
          </a:p>
          <a:p>
            <a:pPr marL="285750" indent="-285750" algn="just">
              <a:buFont typeface="Arial" panose="020B0604020202020204" pitchFamily="34" charset="0"/>
              <a:buChar char="•"/>
            </a:pPr>
            <a:r>
              <a:rPr lang="es-MX" sz="2000" b="1" dirty="0"/>
              <a:t>RF6.Validar compuesto </a:t>
            </a:r>
          </a:p>
          <a:p>
            <a:pPr algn="just"/>
            <a:r>
              <a:rPr lang="es-MX" sz="2000" dirty="0"/>
              <a:t>La herramienta indicará si el compuesto formado por el usuario es válido o no.</a:t>
            </a:r>
          </a:p>
          <a:p>
            <a:pPr algn="just"/>
            <a:endParaRPr lang="es-MX" sz="2000" dirty="0"/>
          </a:p>
          <a:p>
            <a:pPr marL="342900" indent="-342900">
              <a:buFont typeface="Arial" panose="020B0604020202020204" pitchFamily="34" charset="0"/>
              <a:buChar char="•"/>
            </a:pPr>
            <a:r>
              <a:rPr lang="es-MX" sz="2000" b="1" dirty="0"/>
              <a:t>RF7.Nombrar compuesto </a:t>
            </a:r>
          </a:p>
          <a:p>
            <a:r>
              <a:rPr lang="es-MX" sz="2000" dirty="0"/>
              <a:t>La herramienta nombrará los compuestos formados por el usuario.</a:t>
            </a:r>
          </a:p>
          <a:p>
            <a:endParaRPr lang="es-MX" sz="2000" dirty="0"/>
          </a:p>
          <a:p>
            <a:pPr marL="342900" indent="-342900">
              <a:buFont typeface="Arial" panose="020B0604020202020204" pitchFamily="34" charset="0"/>
              <a:buChar char="•"/>
            </a:pPr>
            <a:r>
              <a:rPr lang="es-MX" sz="2000" b="1" dirty="0"/>
              <a:t>RF8.Visualizar compuesto </a:t>
            </a:r>
          </a:p>
          <a:p>
            <a:r>
              <a:rPr lang="es-MX" sz="2000" dirty="0"/>
              <a:t>El usuario podrá visualizar en de forma </a:t>
            </a:r>
            <a:r>
              <a:rPr lang="es-MX" sz="2000" dirty="0" err="1"/>
              <a:t>gráﬁca</a:t>
            </a:r>
            <a:r>
              <a:rPr lang="es-MX" sz="2000" dirty="0"/>
              <a:t> el compuesto formado.</a:t>
            </a:r>
          </a:p>
          <a:p>
            <a:pPr algn="just"/>
            <a:endParaRPr lang="es-MX" sz="2000" dirty="0"/>
          </a:p>
          <a:p>
            <a:endParaRPr lang="es-MX" dirty="0"/>
          </a:p>
        </p:txBody>
      </p:sp>
      <p:sp>
        <p:nvSpPr>
          <p:cNvPr id="6" name="CuadroTexto 5"/>
          <p:cNvSpPr txBox="1"/>
          <p:nvPr/>
        </p:nvSpPr>
        <p:spPr>
          <a:xfrm>
            <a:off x="0" y="6535313"/>
            <a:ext cx="11194677" cy="276999"/>
          </a:xfrm>
          <a:prstGeom prst="rect">
            <a:avLst/>
          </a:prstGeom>
          <a:noFill/>
        </p:spPr>
        <p:txBody>
          <a:bodyPr wrap="square" rtlCol="0">
            <a:spAutoFit/>
          </a:bodyPr>
          <a:lstStyle/>
          <a:p>
            <a:r>
              <a:rPr lang="es-MX" sz="1200" dirty="0"/>
              <a:t>Capítulo 6 Sección 6.1 “Requerimientos Funcionales”, pág. 42 del Reporte Técnico</a:t>
            </a:r>
          </a:p>
        </p:txBody>
      </p:sp>
      <p:sp>
        <p:nvSpPr>
          <p:cNvPr id="7" name="Diagrama de flujo: conector 6"/>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11773988" y="6415375"/>
            <a:ext cx="538740" cy="369332"/>
          </a:xfrm>
          <a:prstGeom prst="rect">
            <a:avLst/>
          </a:prstGeom>
          <a:noFill/>
        </p:spPr>
        <p:txBody>
          <a:bodyPr wrap="square" rtlCol="0">
            <a:spAutoFit/>
          </a:bodyPr>
          <a:lstStyle/>
          <a:p>
            <a:r>
              <a:rPr lang="es-MX" dirty="0"/>
              <a:t>21</a:t>
            </a:r>
          </a:p>
        </p:txBody>
      </p:sp>
    </p:spTree>
    <p:extLst>
      <p:ext uri="{BB962C8B-B14F-4D97-AF65-F5344CB8AC3E}">
        <p14:creationId xmlns:p14="http://schemas.microsoft.com/office/powerpoint/2010/main" val="2631344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3" y="2005"/>
            <a:ext cx="12187908" cy="6855698"/>
          </a:xfrm>
          <a:prstGeom prst="rect">
            <a:avLst/>
          </a:prstGeom>
        </p:spPr>
      </p:pic>
      <p:sp>
        <p:nvSpPr>
          <p:cNvPr id="2" name="Título 1"/>
          <p:cNvSpPr>
            <a:spLocks noGrp="1"/>
          </p:cNvSpPr>
          <p:nvPr>
            <p:ph type="title"/>
          </p:nvPr>
        </p:nvSpPr>
        <p:spPr/>
        <p:txBody>
          <a:bodyPr/>
          <a:lstStyle/>
          <a:p>
            <a:r>
              <a:rPr lang="es-MX" b="1" dirty="0"/>
              <a:t>ANEXO: DIAGRAMA DE ESTADOS</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18" y="939801"/>
            <a:ext cx="10526382" cy="5918200"/>
          </a:xfrm>
          <a:prstGeom prst="rect">
            <a:avLst/>
          </a:prstGeom>
        </p:spPr>
      </p:pic>
      <p:sp>
        <p:nvSpPr>
          <p:cNvPr id="6" name="CuadroTexto 5"/>
          <p:cNvSpPr txBox="1"/>
          <p:nvPr/>
        </p:nvSpPr>
        <p:spPr>
          <a:xfrm>
            <a:off x="0" y="6535313"/>
            <a:ext cx="11194677" cy="276999"/>
          </a:xfrm>
          <a:prstGeom prst="rect">
            <a:avLst/>
          </a:prstGeom>
          <a:noFill/>
        </p:spPr>
        <p:txBody>
          <a:bodyPr wrap="square" rtlCol="0">
            <a:spAutoFit/>
          </a:bodyPr>
          <a:lstStyle/>
          <a:p>
            <a:r>
              <a:rPr lang="es-MX" sz="1200" dirty="0"/>
              <a:t>Capítulo 6 Sección 6.7 “Máquina de Estados”, pág. 46 del Reporte Técnico</a:t>
            </a:r>
          </a:p>
        </p:txBody>
      </p:sp>
      <p:sp>
        <p:nvSpPr>
          <p:cNvPr id="7" name="Diagrama de flujo: conector 6"/>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11773988" y="6415375"/>
            <a:ext cx="538740" cy="369332"/>
          </a:xfrm>
          <a:prstGeom prst="rect">
            <a:avLst/>
          </a:prstGeom>
          <a:noFill/>
        </p:spPr>
        <p:txBody>
          <a:bodyPr wrap="square" rtlCol="0">
            <a:spAutoFit/>
          </a:bodyPr>
          <a:lstStyle/>
          <a:p>
            <a:r>
              <a:rPr lang="es-MX" dirty="0"/>
              <a:t>22</a:t>
            </a:r>
          </a:p>
        </p:txBody>
      </p:sp>
    </p:spTree>
    <p:extLst>
      <p:ext uri="{BB962C8B-B14F-4D97-AF65-F5344CB8AC3E}">
        <p14:creationId xmlns:p14="http://schemas.microsoft.com/office/powerpoint/2010/main" val="3740086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3" y="2005"/>
            <a:ext cx="12187908" cy="6855698"/>
          </a:xfrm>
          <a:prstGeom prst="rect">
            <a:avLst/>
          </a:prstGeom>
        </p:spPr>
      </p:pic>
      <p:sp>
        <p:nvSpPr>
          <p:cNvPr id="2" name="Título 1"/>
          <p:cNvSpPr>
            <a:spLocks noGrp="1"/>
          </p:cNvSpPr>
          <p:nvPr>
            <p:ph type="title"/>
          </p:nvPr>
        </p:nvSpPr>
        <p:spPr/>
        <p:txBody>
          <a:bodyPr/>
          <a:lstStyle/>
          <a:p>
            <a:r>
              <a:rPr lang="es-MX" b="1" dirty="0"/>
              <a:t>ANEXO: DIAGRAMA DE CASOS DE USO</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193" y="1739022"/>
            <a:ext cx="7301266" cy="5118681"/>
          </a:xfrm>
          <a:prstGeom prst="rect">
            <a:avLst/>
          </a:prstGeom>
        </p:spPr>
      </p:pic>
      <p:sp>
        <p:nvSpPr>
          <p:cNvPr id="7" name="CuadroTexto 6"/>
          <p:cNvSpPr txBox="1"/>
          <p:nvPr/>
        </p:nvSpPr>
        <p:spPr>
          <a:xfrm>
            <a:off x="0" y="6535313"/>
            <a:ext cx="11194677" cy="276999"/>
          </a:xfrm>
          <a:prstGeom prst="rect">
            <a:avLst/>
          </a:prstGeom>
          <a:noFill/>
        </p:spPr>
        <p:txBody>
          <a:bodyPr wrap="square" rtlCol="0">
            <a:spAutoFit/>
          </a:bodyPr>
          <a:lstStyle/>
          <a:p>
            <a:r>
              <a:rPr lang="es-MX" sz="1200" dirty="0"/>
              <a:t>Capítulo 6 Sección 6.11 “Descripción de Casos de Uso”, pág.. 58 del Reporte Técnico</a:t>
            </a:r>
          </a:p>
        </p:txBody>
      </p:sp>
      <p:sp>
        <p:nvSpPr>
          <p:cNvPr id="8" name="Diagrama de flujo: conector 7"/>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p:cNvSpPr txBox="1"/>
          <p:nvPr/>
        </p:nvSpPr>
        <p:spPr>
          <a:xfrm>
            <a:off x="11773988" y="6415375"/>
            <a:ext cx="538740" cy="369332"/>
          </a:xfrm>
          <a:prstGeom prst="rect">
            <a:avLst/>
          </a:prstGeom>
          <a:noFill/>
        </p:spPr>
        <p:txBody>
          <a:bodyPr wrap="square" rtlCol="0">
            <a:spAutoFit/>
          </a:bodyPr>
          <a:lstStyle/>
          <a:p>
            <a:r>
              <a:rPr lang="es-MX" dirty="0"/>
              <a:t>23</a:t>
            </a:r>
          </a:p>
        </p:txBody>
      </p:sp>
    </p:spTree>
    <p:extLst>
      <p:ext uri="{BB962C8B-B14F-4D97-AF65-F5344CB8AC3E}">
        <p14:creationId xmlns:p14="http://schemas.microsoft.com/office/powerpoint/2010/main" val="1392617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3" y="2005"/>
            <a:ext cx="12187908" cy="6855698"/>
          </a:xfrm>
          <a:prstGeom prst="rect">
            <a:avLst/>
          </a:prstGeom>
        </p:spPr>
      </p:pic>
      <p:sp>
        <p:nvSpPr>
          <p:cNvPr id="2" name="Título 1"/>
          <p:cNvSpPr>
            <a:spLocks noGrp="1"/>
          </p:cNvSpPr>
          <p:nvPr>
            <p:ph type="title"/>
          </p:nvPr>
        </p:nvSpPr>
        <p:spPr>
          <a:xfrm>
            <a:off x="866104" y="-291698"/>
            <a:ext cx="10515600" cy="1325563"/>
          </a:xfrm>
        </p:spPr>
        <p:txBody>
          <a:bodyPr/>
          <a:lstStyle/>
          <a:p>
            <a:r>
              <a:rPr lang="es-MX" b="1" dirty="0"/>
              <a:t>ANEXO: DIAGRAMA DE CASOS DE USO</a:t>
            </a:r>
          </a:p>
        </p:txBody>
      </p:sp>
      <p:pic>
        <p:nvPicPr>
          <p:cNvPr id="5" name="Imagen 4"/>
          <p:cNvPicPr>
            <a:picLocks noChangeAspect="1"/>
          </p:cNvPicPr>
          <p:nvPr/>
        </p:nvPicPr>
        <p:blipFill rotWithShape="1">
          <a:blip r:embed="rId3"/>
          <a:srcRect l="25158" t="15790" r="26145" b="8681"/>
          <a:stretch/>
        </p:blipFill>
        <p:spPr>
          <a:xfrm>
            <a:off x="2640069" y="716468"/>
            <a:ext cx="6648897" cy="5797954"/>
          </a:xfrm>
          <a:prstGeom prst="rect">
            <a:avLst/>
          </a:prstGeom>
        </p:spPr>
      </p:pic>
      <p:sp>
        <p:nvSpPr>
          <p:cNvPr id="7" name="CuadroTexto 6"/>
          <p:cNvSpPr txBox="1"/>
          <p:nvPr/>
        </p:nvSpPr>
        <p:spPr>
          <a:xfrm>
            <a:off x="0" y="6535313"/>
            <a:ext cx="11194677" cy="276999"/>
          </a:xfrm>
          <a:prstGeom prst="rect">
            <a:avLst/>
          </a:prstGeom>
          <a:noFill/>
        </p:spPr>
        <p:txBody>
          <a:bodyPr wrap="square" rtlCol="0">
            <a:spAutoFit/>
          </a:bodyPr>
          <a:lstStyle/>
          <a:p>
            <a:r>
              <a:rPr lang="es-MX" sz="1200" dirty="0"/>
              <a:t>Capítulo 6 Sección 6.11 “Descripción de Casos de Uso”, pág. 59 del Reporte Técnico</a:t>
            </a:r>
          </a:p>
        </p:txBody>
      </p:sp>
      <p:sp>
        <p:nvSpPr>
          <p:cNvPr id="8" name="Diagrama de flujo: conector 7"/>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p:cNvSpPr txBox="1"/>
          <p:nvPr/>
        </p:nvSpPr>
        <p:spPr>
          <a:xfrm>
            <a:off x="11773988" y="6415375"/>
            <a:ext cx="538740" cy="369332"/>
          </a:xfrm>
          <a:prstGeom prst="rect">
            <a:avLst/>
          </a:prstGeom>
          <a:noFill/>
        </p:spPr>
        <p:txBody>
          <a:bodyPr wrap="square" rtlCol="0">
            <a:spAutoFit/>
          </a:bodyPr>
          <a:lstStyle/>
          <a:p>
            <a:r>
              <a:rPr lang="es-MX" dirty="0"/>
              <a:t>24</a:t>
            </a:r>
          </a:p>
        </p:txBody>
      </p:sp>
    </p:spTree>
    <p:extLst>
      <p:ext uri="{BB962C8B-B14F-4D97-AF65-F5344CB8AC3E}">
        <p14:creationId xmlns:p14="http://schemas.microsoft.com/office/powerpoint/2010/main" val="1040498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3" y="2005"/>
            <a:ext cx="12187908" cy="6855698"/>
          </a:xfrm>
          <a:prstGeom prst="rect">
            <a:avLst/>
          </a:prstGeom>
        </p:spPr>
      </p:pic>
      <p:sp>
        <p:nvSpPr>
          <p:cNvPr id="2" name="Título 1"/>
          <p:cNvSpPr>
            <a:spLocks noGrp="1"/>
          </p:cNvSpPr>
          <p:nvPr>
            <p:ph type="title"/>
          </p:nvPr>
        </p:nvSpPr>
        <p:spPr>
          <a:xfrm>
            <a:off x="866104" y="-291698"/>
            <a:ext cx="10515600" cy="1325563"/>
          </a:xfrm>
        </p:spPr>
        <p:txBody>
          <a:bodyPr/>
          <a:lstStyle/>
          <a:p>
            <a:r>
              <a:rPr lang="es-MX" b="1" dirty="0"/>
              <a:t>ANEXO: DIAGRAMA DE CASOS DE USO</a:t>
            </a:r>
          </a:p>
        </p:txBody>
      </p:sp>
      <p:pic>
        <p:nvPicPr>
          <p:cNvPr id="3" name="Imagen 2"/>
          <p:cNvPicPr>
            <a:picLocks noChangeAspect="1"/>
          </p:cNvPicPr>
          <p:nvPr/>
        </p:nvPicPr>
        <p:blipFill rotWithShape="1">
          <a:blip r:embed="rId3"/>
          <a:srcRect l="24842" t="11469" r="26461" b="26154"/>
          <a:stretch/>
        </p:blipFill>
        <p:spPr>
          <a:xfrm>
            <a:off x="1854558" y="837125"/>
            <a:ext cx="7849214" cy="5652797"/>
          </a:xfrm>
          <a:prstGeom prst="rect">
            <a:avLst/>
          </a:prstGeom>
        </p:spPr>
      </p:pic>
      <p:sp>
        <p:nvSpPr>
          <p:cNvPr id="7" name="CuadroTexto 6"/>
          <p:cNvSpPr txBox="1"/>
          <p:nvPr/>
        </p:nvSpPr>
        <p:spPr>
          <a:xfrm>
            <a:off x="0" y="6535313"/>
            <a:ext cx="11194677" cy="276999"/>
          </a:xfrm>
          <a:prstGeom prst="rect">
            <a:avLst/>
          </a:prstGeom>
          <a:noFill/>
        </p:spPr>
        <p:txBody>
          <a:bodyPr wrap="square" rtlCol="0">
            <a:spAutoFit/>
          </a:bodyPr>
          <a:lstStyle/>
          <a:p>
            <a:r>
              <a:rPr lang="es-MX" sz="1200" dirty="0"/>
              <a:t>Capítulo 6 Sección 6.11 “Descripción de Casos de Uso”, pág. 59 del Reporte Técnico</a:t>
            </a:r>
          </a:p>
        </p:txBody>
      </p:sp>
      <p:sp>
        <p:nvSpPr>
          <p:cNvPr id="8" name="Diagrama de flujo: conector 7"/>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p:cNvSpPr txBox="1"/>
          <p:nvPr/>
        </p:nvSpPr>
        <p:spPr>
          <a:xfrm>
            <a:off x="11773988" y="6415375"/>
            <a:ext cx="538740" cy="369332"/>
          </a:xfrm>
          <a:prstGeom prst="rect">
            <a:avLst/>
          </a:prstGeom>
          <a:noFill/>
        </p:spPr>
        <p:txBody>
          <a:bodyPr wrap="square" rtlCol="0">
            <a:spAutoFit/>
          </a:bodyPr>
          <a:lstStyle/>
          <a:p>
            <a:r>
              <a:rPr lang="es-MX" dirty="0"/>
              <a:t>25</a:t>
            </a:r>
          </a:p>
        </p:txBody>
      </p:sp>
    </p:spTree>
    <p:extLst>
      <p:ext uri="{BB962C8B-B14F-4D97-AF65-F5344CB8AC3E}">
        <p14:creationId xmlns:p14="http://schemas.microsoft.com/office/powerpoint/2010/main" val="95185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3" y="2005"/>
            <a:ext cx="12187908" cy="6855698"/>
          </a:xfrm>
          <a:prstGeom prst="rect">
            <a:avLst/>
          </a:prstGeom>
        </p:spPr>
      </p:pic>
      <p:sp>
        <p:nvSpPr>
          <p:cNvPr id="2" name="Título 1"/>
          <p:cNvSpPr>
            <a:spLocks noGrp="1"/>
          </p:cNvSpPr>
          <p:nvPr>
            <p:ph type="title"/>
          </p:nvPr>
        </p:nvSpPr>
        <p:spPr>
          <a:xfrm>
            <a:off x="866104" y="-291698"/>
            <a:ext cx="10515600" cy="1325563"/>
          </a:xfrm>
        </p:spPr>
        <p:txBody>
          <a:bodyPr/>
          <a:lstStyle/>
          <a:p>
            <a:r>
              <a:rPr lang="es-MX" b="1" dirty="0"/>
              <a:t>ANEXO: DIAGRAMA DE CASOS DE USO</a:t>
            </a:r>
          </a:p>
        </p:txBody>
      </p:sp>
      <p:pic>
        <p:nvPicPr>
          <p:cNvPr id="5" name="Imagen 4"/>
          <p:cNvPicPr>
            <a:picLocks noChangeAspect="1"/>
          </p:cNvPicPr>
          <p:nvPr/>
        </p:nvPicPr>
        <p:blipFill rotWithShape="1">
          <a:blip r:embed="rId3"/>
          <a:srcRect l="24736" t="12834" r="26250" b="13379"/>
          <a:stretch/>
        </p:blipFill>
        <p:spPr>
          <a:xfrm>
            <a:off x="2511281" y="673257"/>
            <a:ext cx="6872340" cy="5816665"/>
          </a:xfrm>
          <a:prstGeom prst="rect">
            <a:avLst/>
          </a:prstGeom>
        </p:spPr>
      </p:pic>
      <p:sp>
        <p:nvSpPr>
          <p:cNvPr id="7" name="CuadroTexto 6"/>
          <p:cNvSpPr txBox="1"/>
          <p:nvPr/>
        </p:nvSpPr>
        <p:spPr>
          <a:xfrm>
            <a:off x="0" y="6535313"/>
            <a:ext cx="11194677" cy="276999"/>
          </a:xfrm>
          <a:prstGeom prst="rect">
            <a:avLst/>
          </a:prstGeom>
          <a:noFill/>
        </p:spPr>
        <p:txBody>
          <a:bodyPr wrap="square" rtlCol="0">
            <a:spAutoFit/>
          </a:bodyPr>
          <a:lstStyle/>
          <a:p>
            <a:r>
              <a:rPr lang="es-MX" sz="1200" dirty="0"/>
              <a:t>Capítulo 6 Sección 6.11 “Descripción de Casos de Uso”, pág. 61 del Reporte Técnico</a:t>
            </a:r>
          </a:p>
        </p:txBody>
      </p:sp>
      <p:sp>
        <p:nvSpPr>
          <p:cNvPr id="8" name="Diagrama de flujo: conector 7"/>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p:cNvSpPr txBox="1"/>
          <p:nvPr/>
        </p:nvSpPr>
        <p:spPr>
          <a:xfrm>
            <a:off x="11773988" y="6415375"/>
            <a:ext cx="538740" cy="369332"/>
          </a:xfrm>
          <a:prstGeom prst="rect">
            <a:avLst/>
          </a:prstGeom>
          <a:noFill/>
        </p:spPr>
        <p:txBody>
          <a:bodyPr wrap="square" rtlCol="0">
            <a:spAutoFit/>
          </a:bodyPr>
          <a:lstStyle/>
          <a:p>
            <a:r>
              <a:rPr lang="es-MX" dirty="0"/>
              <a:t>26</a:t>
            </a:r>
          </a:p>
        </p:txBody>
      </p:sp>
    </p:spTree>
    <p:extLst>
      <p:ext uri="{BB962C8B-B14F-4D97-AF65-F5344CB8AC3E}">
        <p14:creationId xmlns:p14="http://schemas.microsoft.com/office/powerpoint/2010/main" val="2083618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093" y="2005"/>
            <a:ext cx="12187908" cy="6855698"/>
          </a:xfrm>
          <a:prstGeom prst="rect">
            <a:avLst/>
          </a:prstGeom>
        </p:spPr>
      </p:pic>
      <p:sp>
        <p:nvSpPr>
          <p:cNvPr id="2" name="Título 1"/>
          <p:cNvSpPr>
            <a:spLocks noGrp="1"/>
          </p:cNvSpPr>
          <p:nvPr>
            <p:ph type="title"/>
          </p:nvPr>
        </p:nvSpPr>
        <p:spPr>
          <a:xfrm>
            <a:off x="840247" y="2005"/>
            <a:ext cx="10515600" cy="1325563"/>
          </a:xfrm>
        </p:spPr>
        <p:txBody>
          <a:bodyPr/>
          <a:lstStyle/>
          <a:p>
            <a:r>
              <a:rPr lang="es-MX" b="1" dirty="0"/>
              <a:t>ANEXO: DIAGRAMA DE CLASES</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687" y="904073"/>
            <a:ext cx="7453313" cy="5953630"/>
          </a:xfrm>
          <a:prstGeom prst="rect">
            <a:avLst/>
          </a:prstGeom>
        </p:spPr>
      </p:pic>
      <p:sp>
        <p:nvSpPr>
          <p:cNvPr id="5" name="CuadroTexto 4"/>
          <p:cNvSpPr txBox="1"/>
          <p:nvPr/>
        </p:nvSpPr>
        <p:spPr>
          <a:xfrm>
            <a:off x="0" y="6535313"/>
            <a:ext cx="11194677" cy="276999"/>
          </a:xfrm>
          <a:prstGeom prst="rect">
            <a:avLst/>
          </a:prstGeom>
          <a:noFill/>
        </p:spPr>
        <p:txBody>
          <a:bodyPr wrap="square" rtlCol="0">
            <a:spAutoFit/>
          </a:bodyPr>
          <a:lstStyle/>
          <a:p>
            <a:r>
              <a:rPr lang="es-MX" sz="1200" dirty="0"/>
              <a:t>Capítulo 6 Sección 6.13 “Diagrama de Clases”, pág. 64 del Reporte Técnico</a:t>
            </a:r>
          </a:p>
        </p:txBody>
      </p:sp>
      <p:sp>
        <p:nvSpPr>
          <p:cNvPr id="6" name="Diagrama de flujo: conector 5"/>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p:cNvSpPr txBox="1"/>
          <p:nvPr/>
        </p:nvSpPr>
        <p:spPr>
          <a:xfrm>
            <a:off x="11773988" y="6415375"/>
            <a:ext cx="538740" cy="369332"/>
          </a:xfrm>
          <a:prstGeom prst="rect">
            <a:avLst/>
          </a:prstGeom>
          <a:noFill/>
        </p:spPr>
        <p:txBody>
          <a:bodyPr wrap="square" rtlCol="0">
            <a:spAutoFit/>
          </a:bodyPr>
          <a:lstStyle/>
          <a:p>
            <a:r>
              <a:rPr lang="es-MX" dirty="0"/>
              <a:t>27</a:t>
            </a:r>
          </a:p>
        </p:txBody>
      </p:sp>
    </p:spTree>
    <p:extLst>
      <p:ext uri="{BB962C8B-B14F-4D97-AF65-F5344CB8AC3E}">
        <p14:creationId xmlns:p14="http://schemas.microsoft.com/office/powerpoint/2010/main" val="422876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867" y="2845"/>
            <a:ext cx="12186942" cy="6855155"/>
          </a:xfrm>
          <a:prstGeom prst="rect">
            <a:avLst/>
          </a:prstGeom>
        </p:spPr>
      </p:pic>
      <p:sp>
        <p:nvSpPr>
          <p:cNvPr id="2" name="Título 1"/>
          <p:cNvSpPr>
            <a:spLocks noGrp="1"/>
          </p:cNvSpPr>
          <p:nvPr>
            <p:ph type="title"/>
          </p:nvPr>
        </p:nvSpPr>
        <p:spPr>
          <a:xfrm>
            <a:off x="838921" y="-206088"/>
            <a:ext cx="10515600" cy="1325563"/>
          </a:xfrm>
        </p:spPr>
        <p:txBody>
          <a:bodyPr>
            <a:normAutofit/>
          </a:bodyPr>
          <a:lstStyle/>
          <a:p>
            <a:pPr algn="ctr"/>
            <a:r>
              <a:rPr lang="es-MX" b="1" dirty="0"/>
              <a:t>CONTEXTO DE TRABAJO </a:t>
            </a:r>
          </a:p>
        </p:txBody>
      </p:sp>
      <p:sp>
        <p:nvSpPr>
          <p:cNvPr id="12" name="Título 1"/>
          <p:cNvSpPr txBox="1">
            <a:spLocks/>
          </p:cNvSpPr>
          <p:nvPr/>
        </p:nvSpPr>
        <p:spPr>
          <a:xfrm>
            <a:off x="8475898" y="5557183"/>
            <a:ext cx="4953646" cy="624441"/>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b="1" dirty="0">
                <a:solidFill>
                  <a:srgbClr val="E2BC00"/>
                </a:solidFill>
              </a:rPr>
              <a:t>Química</a:t>
            </a:r>
          </a:p>
          <a:p>
            <a:pPr algn="ctr"/>
            <a:r>
              <a:rPr lang="es-MX" b="1" dirty="0">
                <a:solidFill>
                  <a:srgbClr val="E2BC00"/>
                </a:solidFill>
              </a:rPr>
              <a:t>Orgánica</a:t>
            </a:r>
          </a:p>
        </p:txBody>
      </p:sp>
      <p:sp>
        <p:nvSpPr>
          <p:cNvPr id="13" name="Título 1"/>
          <p:cNvSpPr txBox="1">
            <a:spLocks/>
          </p:cNvSpPr>
          <p:nvPr/>
        </p:nvSpPr>
        <p:spPr>
          <a:xfrm>
            <a:off x="2240585" y="5695532"/>
            <a:ext cx="3856136" cy="486092"/>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b="1" dirty="0">
                <a:solidFill>
                  <a:srgbClr val="A1A90B"/>
                </a:solidFill>
              </a:rPr>
              <a:t>Kinect</a:t>
            </a:r>
          </a:p>
        </p:txBody>
      </p:sp>
      <p:sp>
        <p:nvSpPr>
          <p:cNvPr id="14" name="Título 1"/>
          <p:cNvSpPr txBox="1">
            <a:spLocks/>
          </p:cNvSpPr>
          <p:nvPr/>
        </p:nvSpPr>
        <p:spPr>
          <a:xfrm>
            <a:off x="5999137" y="5742228"/>
            <a:ext cx="3115270" cy="392701"/>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b="1" dirty="0">
                <a:solidFill>
                  <a:srgbClr val="26ACBC"/>
                </a:solidFill>
              </a:rPr>
              <a:t>Educación</a:t>
            </a:r>
          </a:p>
        </p:txBody>
      </p:sp>
      <p:sp>
        <p:nvSpPr>
          <p:cNvPr id="15" name="Título 1"/>
          <p:cNvSpPr txBox="1">
            <a:spLocks/>
          </p:cNvSpPr>
          <p:nvPr/>
        </p:nvSpPr>
        <p:spPr>
          <a:xfrm>
            <a:off x="-1236102" y="5530051"/>
            <a:ext cx="4798452" cy="604878"/>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b="1" dirty="0">
                <a:solidFill>
                  <a:srgbClr val="B00835"/>
                </a:solidFill>
              </a:rPr>
              <a:t>Realidad</a:t>
            </a:r>
          </a:p>
          <a:p>
            <a:pPr algn="ctr"/>
            <a:r>
              <a:rPr lang="es-MX" b="1" dirty="0">
                <a:solidFill>
                  <a:srgbClr val="B00835"/>
                </a:solidFill>
              </a:rPr>
              <a:t> Aumentada</a:t>
            </a:r>
          </a:p>
        </p:txBody>
      </p:sp>
      <p:sp>
        <p:nvSpPr>
          <p:cNvPr id="3" name="CuadroTexto 2"/>
          <p:cNvSpPr txBox="1"/>
          <p:nvPr/>
        </p:nvSpPr>
        <p:spPr>
          <a:xfrm>
            <a:off x="0" y="6535313"/>
            <a:ext cx="11194677" cy="276999"/>
          </a:xfrm>
          <a:prstGeom prst="rect">
            <a:avLst/>
          </a:prstGeom>
          <a:noFill/>
        </p:spPr>
        <p:txBody>
          <a:bodyPr wrap="square" rtlCol="0">
            <a:spAutoFit/>
          </a:bodyPr>
          <a:lstStyle/>
          <a:p>
            <a:r>
              <a:rPr lang="es-MX" sz="1200" dirty="0"/>
              <a:t>Capítulo I Sección 1.1 “Contexto de Trabajo”, pág.. 1 del Reporte Técnico</a:t>
            </a:r>
          </a:p>
        </p:txBody>
      </p:sp>
      <p:sp>
        <p:nvSpPr>
          <p:cNvPr id="4" name="Diagrama de flujo: conector 3"/>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11773988" y="6415375"/>
            <a:ext cx="538740" cy="369332"/>
          </a:xfrm>
          <a:prstGeom prst="rect">
            <a:avLst/>
          </a:prstGeom>
          <a:noFill/>
        </p:spPr>
        <p:txBody>
          <a:bodyPr wrap="square" rtlCol="0">
            <a:spAutoFit/>
          </a:bodyPr>
          <a:lstStyle/>
          <a:p>
            <a:r>
              <a:rPr lang="es-MX" dirty="0"/>
              <a:t>1</a:t>
            </a:r>
          </a:p>
        </p:txBody>
      </p:sp>
    </p:spTree>
    <p:extLst>
      <p:ext uri="{BB962C8B-B14F-4D97-AF65-F5344CB8AC3E}">
        <p14:creationId xmlns:p14="http://schemas.microsoft.com/office/powerpoint/2010/main" val="3527329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91" y="2435"/>
            <a:ext cx="12187671" cy="6855565"/>
          </a:xfrm>
          <a:prstGeom prst="rect">
            <a:avLst/>
          </a:prstGeom>
        </p:spPr>
      </p:pic>
      <p:sp>
        <p:nvSpPr>
          <p:cNvPr id="6" name="Título 1"/>
          <p:cNvSpPr txBox="1">
            <a:spLocks/>
          </p:cNvSpPr>
          <p:nvPr/>
        </p:nvSpPr>
        <p:spPr>
          <a:xfrm>
            <a:off x="532220" y="365125"/>
            <a:ext cx="1112921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b="1" dirty="0"/>
              <a:t>ANEXO: DS1. VISUALIZAR INFORMACIÓN TEÓRICA</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81" y="1284579"/>
            <a:ext cx="12207242" cy="4923715"/>
          </a:xfrm>
          <a:prstGeom prst="rect">
            <a:avLst/>
          </a:prstGeom>
        </p:spPr>
      </p:pic>
      <p:sp>
        <p:nvSpPr>
          <p:cNvPr id="5" name="CuadroTexto 4"/>
          <p:cNvSpPr txBox="1"/>
          <p:nvPr/>
        </p:nvSpPr>
        <p:spPr>
          <a:xfrm>
            <a:off x="0" y="6535313"/>
            <a:ext cx="11194677" cy="276999"/>
          </a:xfrm>
          <a:prstGeom prst="rect">
            <a:avLst/>
          </a:prstGeom>
          <a:noFill/>
        </p:spPr>
        <p:txBody>
          <a:bodyPr wrap="square" rtlCol="0">
            <a:spAutoFit/>
          </a:bodyPr>
          <a:lstStyle/>
          <a:p>
            <a:r>
              <a:rPr lang="es-MX" sz="1200" dirty="0"/>
              <a:t>Capítulo 6 Sección 6.12 “Diagramas de secuencia”, pág. 62 del Reporte Técnico</a:t>
            </a:r>
          </a:p>
        </p:txBody>
      </p:sp>
      <p:sp>
        <p:nvSpPr>
          <p:cNvPr id="8" name="Diagrama de flujo: conector 7"/>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p:cNvSpPr txBox="1"/>
          <p:nvPr/>
        </p:nvSpPr>
        <p:spPr>
          <a:xfrm>
            <a:off x="11773988" y="6415375"/>
            <a:ext cx="538740" cy="369332"/>
          </a:xfrm>
          <a:prstGeom prst="rect">
            <a:avLst/>
          </a:prstGeom>
          <a:noFill/>
        </p:spPr>
        <p:txBody>
          <a:bodyPr wrap="square" rtlCol="0">
            <a:spAutoFit/>
          </a:bodyPr>
          <a:lstStyle/>
          <a:p>
            <a:r>
              <a:rPr lang="es-MX" dirty="0"/>
              <a:t>28</a:t>
            </a:r>
          </a:p>
        </p:txBody>
      </p:sp>
    </p:spTree>
    <p:extLst>
      <p:ext uri="{BB962C8B-B14F-4D97-AF65-F5344CB8AC3E}">
        <p14:creationId xmlns:p14="http://schemas.microsoft.com/office/powerpoint/2010/main" val="2952848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91" y="2435"/>
            <a:ext cx="12187671" cy="6855565"/>
          </a:xfrm>
          <a:prstGeom prst="rect">
            <a:avLst/>
          </a:prstGeom>
        </p:spPr>
      </p:pic>
      <p:sp>
        <p:nvSpPr>
          <p:cNvPr id="6" name="Título 1"/>
          <p:cNvSpPr txBox="1">
            <a:spLocks/>
          </p:cNvSpPr>
          <p:nvPr/>
        </p:nvSpPr>
        <p:spPr>
          <a:xfrm>
            <a:off x="532220" y="365125"/>
            <a:ext cx="1112921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b="1" dirty="0"/>
              <a:t>ANEXO: DS2. FORMAR COMPUESTO</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2" y="1221705"/>
            <a:ext cx="12112680" cy="5098883"/>
          </a:xfrm>
          <a:prstGeom prst="rect">
            <a:avLst/>
          </a:prstGeom>
        </p:spPr>
      </p:pic>
      <p:sp>
        <p:nvSpPr>
          <p:cNvPr id="8" name="CuadroTexto 7"/>
          <p:cNvSpPr txBox="1"/>
          <p:nvPr/>
        </p:nvSpPr>
        <p:spPr>
          <a:xfrm>
            <a:off x="0" y="6535313"/>
            <a:ext cx="11194677" cy="276999"/>
          </a:xfrm>
          <a:prstGeom prst="rect">
            <a:avLst/>
          </a:prstGeom>
          <a:noFill/>
        </p:spPr>
        <p:txBody>
          <a:bodyPr wrap="square" rtlCol="0">
            <a:spAutoFit/>
          </a:bodyPr>
          <a:lstStyle/>
          <a:p>
            <a:r>
              <a:rPr lang="es-MX" sz="1200" dirty="0"/>
              <a:t>Capítulo 6 Sección 6.12 “Diagramas de secuencia”, pág. 63 del Reporte Técnico</a:t>
            </a:r>
          </a:p>
        </p:txBody>
      </p:sp>
      <p:sp>
        <p:nvSpPr>
          <p:cNvPr id="9" name="Diagrama de flujo: conector 8"/>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p:cNvSpPr txBox="1"/>
          <p:nvPr/>
        </p:nvSpPr>
        <p:spPr>
          <a:xfrm>
            <a:off x="11773988" y="6415375"/>
            <a:ext cx="538740" cy="369332"/>
          </a:xfrm>
          <a:prstGeom prst="rect">
            <a:avLst/>
          </a:prstGeom>
          <a:noFill/>
        </p:spPr>
        <p:txBody>
          <a:bodyPr wrap="square" rtlCol="0">
            <a:spAutoFit/>
          </a:bodyPr>
          <a:lstStyle/>
          <a:p>
            <a:r>
              <a:rPr lang="es-MX" dirty="0"/>
              <a:t>29</a:t>
            </a:r>
          </a:p>
        </p:txBody>
      </p:sp>
    </p:spTree>
    <p:extLst>
      <p:ext uri="{BB962C8B-B14F-4D97-AF65-F5344CB8AC3E}">
        <p14:creationId xmlns:p14="http://schemas.microsoft.com/office/powerpoint/2010/main" val="2383634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91" y="2435"/>
            <a:ext cx="12187671" cy="6855565"/>
          </a:xfrm>
          <a:prstGeom prst="rect">
            <a:avLst/>
          </a:prstGeom>
        </p:spPr>
      </p:pic>
      <p:sp>
        <p:nvSpPr>
          <p:cNvPr id="6" name="Título 1"/>
          <p:cNvSpPr txBox="1">
            <a:spLocks/>
          </p:cNvSpPr>
          <p:nvPr/>
        </p:nvSpPr>
        <p:spPr>
          <a:xfrm>
            <a:off x="532220" y="365125"/>
            <a:ext cx="1112921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b="1" dirty="0"/>
              <a:t>ANEXO: DS3. VISUALIZAR COMPUESTO</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101" y="2264443"/>
            <a:ext cx="12241916" cy="3173830"/>
          </a:xfrm>
          <a:prstGeom prst="rect">
            <a:avLst/>
          </a:prstGeom>
        </p:spPr>
      </p:pic>
      <p:sp>
        <p:nvSpPr>
          <p:cNvPr id="7" name="CuadroTexto 6"/>
          <p:cNvSpPr txBox="1"/>
          <p:nvPr/>
        </p:nvSpPr>
        <p:spPr>
          <a:xfrm>
            <a:off x="0" y="6535313"/>
            <a:ext cx="11194677" cy="276999"/>
          </a:xfrm>
          <a:prstGeom prst="rect">
            <a:avLst/>
          </a:prstGeom>
          <a:noFill/>
        </p:spPr>
        <p:txBody>
          <a:bodyPr wrap="square" rtlCol="0">
            <a:spAutoFit/>
          </a:bodyPr>
          <a:lstStyle/>
          <a:p>
            <a:r>
              <a:rPr lang="es-MX" sz="1200" dirty="0"/>
              <a:t>Capítulo 6 Sección 6.12 “Diagramas de secuencia”, pág. 63 del Reporte Técnico</a:t>
            </a:r>
          </a:p>
        </p:txBody>
      </p:sp>
      <p:sp>
        <p:nvSpPr>
          <p:cNvPr id="8" name="Diagrama de flujo: conector 7"/>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p:cNvSpPr txBox="1"/>
          <p:nvPr/>
        </p:nvSpPr>
        <p:spPr>
          <a:xfrm>
            <a:off x="11773988" y="6415375"/>
            <a:ext cx="538740" cy="369332"/>
          </a:xfrm>
          <a:prstGeom prst="rect">
            <a:avLst/>
          </a:prstGeom>
          <a:noFill/>
        </p:spPr>
        <p:txBody>
          <a:bodyPr wrap="square" rtlCol="0">
            <a:spAutoFit/>
          </a:bodyPr>
          <a:lstStyle/>
          <a:p>
            <a:r>
              <a:rPr lang="es-MX" dirty="0"/>
              <a:t>30</a:t>
            </a:r>
          </a:p>
        </p:txBody>
      </p:sp>
    </p:spTree>
    <p:extLst>
      <p:ext uri="{BB962C8B-B14F-4D97-AF65-F5344CB8AC3E}">
        <p14:creationId xmlns:p14="http://schemas.microsoft.com/office/powerpoint/2010/main" val="1904512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91" y="2435"/>
            <a:ext cx="12187671" cy="6855565"/>
          </a:xfrm>
          <a:prstGeom prst="rect">
            <a:avLst/>
          </a:prstGeom>
        </p:spPr>
      </p:pic>
      <p:sp>
        <p:nvSpPr>
          <p:cNvPr id="6" name="Título 1"/>
          <p:cNvSpPr txBox="1">
            <a:spLocks/>
          </p:cNvSpPr>
          <p:nvPr/>
        </p:nvSpPr>
        <p:spPr>
          <a:xfrm>
            <a:off x="532219" y="629506"/>
            <a:ext cx="1112921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b="1" dirty="0"/>
              <a:t>ANEXO: GESTO: NEXT</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75" y="2582140"/>
            <a:ext cx="11626520" cy="2203246"/>
          </a:xfrm>
          <a:prstGeom prst="rect">
            <a:avLst/>
          </a:prstGeom>
        </p:spPr>
      </p:pic>
      <p:sp>
        <p:nvSpPr>
          <p:cNvPr id="7" name="CuadroTexto 6"/>
          <p:cNvSpPr txBox="1"/>
          <p:nvPr/>
        </p:nvSpPr>
        <p:spPr>
          <a:xfrm>
            <a:off x="0" y="6535313"/>
            <a:ext cx="11194677" cy="276999"/>
          </a:xfrm>
          <a:prstGeom prst="rect">
            <a:avLst/>
          </a:prstGeom>
          <a:noFill/>
        </p:spPr>
        <p:txBody>
          <a:bodyPr wrap="square" rtlCol="0">
            <a:spAutoFit/>
          </a:bodyPr>
          <a:lstStyle/>
          <a:p>
            <a:r>
              <a:rPr lang="es-MX" sz="1200" dirty="0"/>
              <a:t>Capítulo 6 Sección 6.9.1 “Gesto </a:t>
            </a:r>
            <a:r>
              <a:rPr lang="es-MX" sz="1200" dirty="0" err="1"/>
              <a:t>Next</a:t>
            </a:r>
            <a:r>
              <a:rPr lang="es-MX" sz="1200" dirty="0"/>
              <a:t>”, pág. 53 del Reporte Técnico</a:t>
            </a:r>
          </a:p>
        </p:txBody>
      </p:sp>
      <p:sp>
        <p:nvSpPr>
          <p:cNvPr id="8" name="Diagrama de flujo: conector 7"/>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p:cNvSpPr txBox="1"/>
          <p:nvPr/>
        </p:nvSpPr>
        <p:spPr>
          <a:xfrm>
            <a:off x="11773988" y="6415375"/>
            <a:ext cx="538740" cy="369332"/>
          </a:xfrm>
          <a:prstGeom prst="rect">
            <a:avLst/>
          </a:prstGeom>
          <a:noFill/>
        </p:spPr>
        <p:txBody>
          <a:bodyPr wrap="square" rtlCol="0">
            <a:spAutoFit/>
          </a:bodyPr>
          <a:lstStyle/>
          <a:p>
            <a:r>
              <a:rPr lang="es-MX" dirty="0"/>
              <a:t>31</a:t>
            </a:r>
          </a:p>
        </p:txBody>
      </p:sp>
    </p:spTree>
    <p:extLst>
      <p:ext uri="{BB962C8B-B14F-4D97-AF65-F5344CB8AC3E}">
        <p14:creationId xmlns:p14="http://schemas.microsoft.com/office/powerpoint/2010/main" val="2008210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91" y="2435"/>
            <a:ext cx="12187671" cy="6855565"/>
          </a:xfrm>
          <a:prstGeom prst="rect">
            <a:avLst/>
          </a:prstGeom>
        </p:spPr>
      </p:pic>
      <p:sp>
        <p:nvSpPr>
          <p:cNvPr id="6" name="Título 1"/>
          <p:cNvSpPr txBox="1">
            <a:spLocks/>
          </p:cNvSpPr>
          <p:nvPr/>
        </p:nvSpPr>
        <p:spPr>
          <a:xfrm>
            <a:off x="532219" y="629506"/>
            <a:ext cx="1112921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b="1" dirty="0"/>
              <a:t>ANEXO: GESTO: PREVIOUS</a:t>
            </a:r>
          </a:p>
        </p:txBody>
      </p:sp>
      <p:pic>
        <p:nvPicPr>
          <p:cNvPr id="3" name="Imagen 2"/>
          <p:cNvPicPr>
            <a:picLocks noChangeAspect="1"/>
          </p:cNvPicPr>
          <p:nvPr/>
        </p:nvPicPr>
        <p:blipFill rotWithShape="1">
          <a:blip r:embed="rId3"/>
          <a:srcRect l="3925" t="60694" r="4490" b="9808"/>
          <a:stretch/>
        </p:blipFill>
        <p:spPr>
          <a:xfrm>
            <a:off x="309092" y="2582140"/>
            <a:ext cx="11592703" cy="2099255"/>
          </a:xfrm>
          <a:prstGeom prst="rect">
            <a:avLst/>
          </a:prstGeom>
        </p:spPr>
      </p:pic>
      <p:sp>
        <p:nvSpPr>
          <p:cNvPr id="8" name="CuadroTexto 7"/>
          <p:cNvSpPr txBox="1"/>
          <p:nvPr/>
        </p:nvSpPr>
        <p:spPr>
          <a:xfrm>
            <a:off x="0" y="6535313"/>
            <a:ext cx="11194677" cy="276999"/>
          </a:xfrm>
          <a:prstGeom prst="rect">
            <a:avLst/>
          </a:prstGeom>
          <a:noFill/>
        </p:spPr>
        <p:txBody>
          <a:bodyPr wrap="square" rtlCol="0">
            <a:spAutoFit/>
          </a:bodyPr>
          <a:lstStyle/>
          <a:p>
            <a:r>
              <a:rPr lang="es-MX" sz="1200" dirty="0"/>
              <a:t>Capítulo 6 Sección 6.9.2 “Gesto </a:t>
            </a:r>
            <a:r>
              <a:rPr lang="es-MX" sz="1200" dirty="0" err="1"/>
              <a:t>Previous</a:t>
            </a:r>
            <a:r>
              <a:rPr lang="es-MX" sz="1200" dirty="0"/>
              <a:t>”, pág. 54 del Reporte Técnico</a:t>
            </a:r>
          </a:p>
        </p:txBody>
      </p:sp>
      <p:sp>
        <p:nvSpPr>
          <p:cNvPr id="9" name="Diagrama de flujo: conector 8"/>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p:cNvSpPr txBox="1"/>
          <p:nvPr/>
        </p:nvSpPr>
        <p:spPr>
          <a:xfrm>
            <a:off x="11773988" y="6415375"/>
            <a:ext cx="538740" cy="369332"/>
          </a:xfrm>
          <a:prstGeom prst="rect">
            <a:avLst/>
          </a:prstGeom>
          <a:noFill/>
        </p:spPr>
        <p:txBody>
          <a:bodyPr wrap="square" rtlCol="0">
            <a:spAutoFit/>
          </a:bodyPr>
          <a:lstStyle/>
          <a:p>
            <a:r>
              <a:rPr lang="es-MX" dirty="0"/>
              <a:t>32</a:t>
            </a:r>
          </a:p>
        </p:txBody>
      </p:sp>
    </p:spTree>
    <p:extLst>
      <p:ext uri="{BB962C8B-B14F-4D97-AF65-F5344CB8AC3E}">
        <p14:creationId xmlns:p14="http://schemas.microsoft.com/office/powerpoint/2010/main" val="4285141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91" y="2435"/>
            <a:ext cx="12187671" cy="6855565"/>
          </a:xfrm>
          <a:prstGeom prst="rect">
            <a:avLst/>
          </a:prstGeom>
        </p:spPr>
      </p:pic>
      <p:sp>
        <p:nvSpPr>
          <p:cNvPr id="6" name="Título 1"/>
          <p:cNvSpPr txBox="1">
            <a:spLocks/>
          </p:cNvSpPr>
          <p:nvPr/>
        </p:nvSpPr>
        <p:spPr>
          <a:xfrm>
            <a:off x="532219" y="629506"/>
            <a:ext cx="1112921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b="1" dirty="0"/>
              <a:t>ANEXO: GESTO: MOVE</a:t>
            </a:r>
          </a:p>
        </p:txBody>
      </p:sp>
      <p:pic>
        <p:nvPicPr>
          <p:cNvPr id="2" name="Imagen 1"/>
          <p:cNvPicPr>
            <a:picLocks noChangeAspect="1"/>
          </p:cNvPicPr>
          <p:nvPr/>
        </p:nvPicPr>
        <p:blipFill rotWithShape="1">
          <a:blip r:embed="rId3"/>
          <a:srcRect l="3925" t="38148" r="4595" b="31978"/>
          <a:stretch/>
        </p:blipFill>
        <p:spPr>
          <a:xfrm>
            <a:off x="309092" y="2620815"/>
            <a:ext cx="11592703" cy="2099255"/>
          </a:xfrm>
          <a:prstGeom prst="rect">
            <a:avLst/>
          </a:prstGeom>
        </p:spPr>
      </p:pic>
      <p:sp>
        <p:nvSpPr>
          <p:cNvPr id="8" name="CuadroTexto 7"/>
          <p:cNvSpPr txBox="1"/>
          <p:nvPr/>
        </p:nvSpPr>
        <p:spPr>
          <a:xfrm>
            <a:off x="0" y="6535313"/>
            <a:ext cx="11194677" cy="276999"/>
          </a:xfrm>
          <a:prstGeom prst="rect">
            <a:avLst/>
          </a:prstGeom>
          <a:noFill/>
        </p:spPr>
        <p:txBody>
          <a:bodyPr wrap="square" rtlCol="0">
            <a:spAutoFit/>
          </a:bodyPr>
          <a:lstStyle/>
          <a:p>
            <a:r>
              <a:rPr lang="es-MX" sz="1200" dirty="0"/>
              <a:t>Capítulo 6 Sección 6.9.3 “Gesto </a:t>
            </a:r>
            <a:r>
              <a:rPr lang="es-MX" sz="1200" dirty="0" err="1"/>
              <a:t>Move</a:t>
            </a:r>
            <a:r>
              <a:rPr lang="es-MX" sz="1200" dirty="0"/>
              <a:t>”, pág. 54 del Reporte Técnico</a:t>
            </a:r>
          </a:p>
        </p:txBody>
      </p:sp>
      <p:sp>
        <p:nvSpPr>
          <p:cNvPr id="9" name="Diagrama de flujo: conector 8"/>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p:cNvSpPr txBox="1"/>
          <p:nvPr/>
        </p:nvSpPr>
        <p:spPr>
          <a:xfrm>
            <a:off x="11773988" y="6415375"/>
            <a:ext cx="538740" cy="369332"/>
          </a:xfrm>
          <a:prstGeom prst="rect">
            <a:avLst/>
          </a:prstGeom>
          <a:noFill/>
        </p:spPr>
        <p:txBody>
          <a:bodyPr wrap="square" rtlCol="0">
            <a:spAutoFit/>
          </a:bodyPr>
          <a:lstStyle/>
          <a:p>
            <a:r>
              <a:rPr lang="es-MX" dirty="0"/>
              <a:t>33</a:t>
            </a:r>
          </a:p>
        </p:txBody>
      </p:sp>
    </p:spTree>
    <p:extLst>
      <p:ext uri="{BB962C8B-B14F-4D97-AF65-F5344CB8AC3E}">
        <p14:creationId xmlns:p14="http://schemas.microsoft.com/office/powerpoint/2010/main" val="602557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91" y="2435"/>
            <a:ext cx="12187671" cy="6855565"/>
          </a:xfrm>
          <a:prstGeom prst="rect">
            <a:avLst/>
          </a:prstGeom>
        </p:spPr>
      </p:pic>
      <p:sp>
        <p:nvSpPr>
          <p:cNvPr id="6" name="Título 1"/>
          <p:cNvSpPr txBox="1">
            <a:spLocks/>
          </p:cNvSpPr>
          <p:nvPr/>
        </p:nvSpPr>
        <p:spPr>
          <a:xfrm>
            <a:off x="532219" y="629506"/>
            <a:ext cx="1112921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b="1" dirty="0"/>
              <a:t>ANEXO: GESTO: CHOOSE</a:t>
            </a:r>
          </a:p>
        </p:txBody>
      </p:sp>
      <p:pic>
        <p:nvPicPr>
          <p:cNvPr id="3" name="Imagen 2"/>
          <p:cNvPicPr>
            <a:picLocks noChangeAspect="1"/>
          </p:cNvPicPr>
          <p:nvPr/>
        </p:nvPicPr>
        <p:blipFill rotWithShape="1">
          <a:blip r:embed="rId3"/>
          <a:srcRect l="4348" t="33450" r="4806" b="22960"/>
          <a:stretch/>
        </p:blipFill>
        <p:spPr>
          <a:xfrm>
            <a:off x="425003" y="2137894"/>
            <a:ext cx="11075832" cy="2987899"/>
          </a:xfrm>
          <a:prstGeom prst="rect">
            <a:avLst/>
          </a:prstGeom>
        </p:spPr>
      </p:pic>
      <p:sp>
        <p:nvSpPr>
          <p:cNvPr id="8" name="CuadroTexto 7"/>
          <p:cNvSpPr txBox="1"/>
          <p:nvPr/>
        </p:nvSpPr>
        <p:spPr>
          <a:xfrm>
            <a:off x="0" y="6535313"/>
            <a:ext cx="11194677" cy="276999"/>
          </a:xfrm>
          <a:prstGeom prst="rect">
            <a:avLst/>
          </a:prstGeom>
          <a:noFill/>
        </p:spPr>
        <p:txBody>
          <a:bodyPr wrap="square" rtlCol="0">
            <a:spAutoFit/>
          </a:bodyPr>
          <a:lstStyle/>
          <a:p>
            <a:r>
              <a:rPr lang="es-MX" sz="1200" dirty="0"/>
              <a:t>Capítulo 6 Sección 6.9.4 “Gesto </a:t>
            </a:r>
            <a:r>
              <a:rPr lang="es-MX" sz="1200" dirty="0" err="1"/>
              <a:t>Choose</a:t>
            </a:r>
            <a:r>
              <a:rPr lang="es-MX" sz="1200" dirty="0"/>
              <a:t>”, pág. 55 del Reporte Técnico</a:t>
            </a:r>
          </a:p>
        </p:txBody>
      </p:sp>
      <p:sp>
        <p:nvSpPr>
          <p:cNvPr id="9" name="Diagrama de flujo: conector 8"/>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p:cNvSpPr txBox="1"/>
          <p:nvPr/>
        </p:nvSpPr>
        <p:spPr>
          <a:xfrm>
            <a:off x="11773988" y="6415375"/>
            <a:ext cx="538740" cy="369332"/>
          </a:xfrm>
          <a:prstGeom prst="rect">
            <a:avLst/>
          </a:prstGeom>
          <a:noFill/>
        </p:spPr>
        <p:txBody>
          <a:bodyPr wrap="square" rtlCol="0">
            <a:spAutoFit/>
          </a:bodyPr>
          <a:lstStyle/>
          <a:p>
            <a:r>
              <a:rPr lang="es-MX" dirty="0"/>
              <a:t>34</a:t>
            </a:r>
          </a:p>
        </p:txBody>
      </p:sp>
    </p:spTree>
    <p:extLst>
      <p:ext uri="{BB962C8B-B14F-4D97-AF65-F5344CB8AC3E}">
        <p14:creationId xmlns:p14="http://schemas.microsoft.com/office/powerpoint/2010/main" val="275158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91" y="2435"/>
            <a:ext cx="12187671" cy="6855565"/>
          </a:xfrm>
          <a:prstGeom prst="rect">
            <a:avLst/>
          </a:prstGeom>
        </p:spPr>
      </p:pic>
      <p:sp>
        <p:nvSpPr>
          <p:cNvPr id="6" name="Título 1"/>
          <p:cNvSpPr txBox="1">
            <a:spLocks/>
          </p:cNvSpPr>
          <p:nvPr/>
        </p:nvSpPr>
        <p:spPr>
          <a:xfrm>
            <a:off x="532219" y="629506"/>
            <a:ext cx="1112921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b="1" dirty="0"/>
              <a:t>ANEXO: GESTO: JOIN</a:t>
            </a:r>
          </a:p>
        </p:txBody>
      </p:sp>
      <p:pic>
        <p:nvPicPr>
          <p:cNvPr id="2" name="Imagen 1"/>
          <p:cNvPicPr>
            <a:picLocks noChangeAspect="1"/>
          </p:cNvPicPr>
          <p:nvPr/>
        </p:nvPicPr>
        <p:blipFill rotWithShape="1">
          <a:blip r:embed="rId3"/>
          <a:srcRect l="3820" t="51056" r="4408" b="19822"/>
          <a:stretch/>
        </p:blipFill>
        <p:spPr>
          <a:xfrm>
            <a:off x="334850" y="2582140"/>
            <a:ext cx="11344350" cy="2023986"/>
          </a:xfrm>
          <a:prstGeom prst="rect">
            <a:avLst/>
          </a:prstGeom>
        </p:spPr>
      </p:pic>
      <p:sp>
        <p:nvSpPr>
          <p:cNvPr id="8" name="CuadroTexto 7"/>
          <p:cNvSpPr txBox="1"/>
          <p:nvPr/>
        </p:nvSpPr>
        <p:spPr>
          <a:xfrm>
            <a:off x="0" y="6535313"/>
            <a:ext cx="11194677" cy="276999"/>
          </a:xfrm>
          <a:prstGeom prst="rect">
            <a:avLst/>
          </a:prstGeom>
          <a:noFill/>
        </p:spPr>
        <p:txBody>
          <a:bodyPr wrap="square" rtlCol="0">
            <a:spAutoFit/>
          </a:bodyPr>
          <a:lstStyle/>
          <a:p>
            <a:r>
              <a:rPr lang="es-MX" sz="1200" dirty="0"/>
              <a:t>Capítulo 6 Sección 6.9.5 “Gesto </a:t>
            </a:r>
            <a:r>
              <a:rPr lang="es-MX" sz="1200" dirty="0" err="1"/>
              <a:t>Join</a:t>
            </a:r>
            <a:r>
              <a:rPr lang="es-MX" sz="1200" dirty="0"/>
              <a:t>”, pág. 55 del Reporte Técnico</a:t>
            </a:r>
          </a:p>
        </p:txBody>
      </p:sp>
      <p:sp>
        <p:nvSpPr>
          <p:cNvPr id="9" name="Diagrama de flujo: conector 8"/>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p:cNvSpPr txBox="1"/>
          <p:nvPr/>
        </p:nvSpPr>
        <p:spPr>
          <a:xfrm>
            <a:off x="11773988" y="6415375"/>
            <a:ext cx="538740" cy="369332"/>
          </a:xfrm>
          <a:prstGeom prst="rect">
            <a:avLst/>
          </a:prstGeom>
          <a:noFill/>
        </p:spPr>
        <p:txBody>
          <a:bodyPr wrap="square" rtlCol="0">
            <a:spAutoFit/>
          </a:bodyPr>
          <a:lstStyle/>
          <a:p>
            <a:r>
              <a:rPr lang="es-MX" dirty="0"/>
              <a:t>35</a:t>
            </a:r>
          </a:p>
        </p:txBody>
      </p:sp>
    </p:spTree>
    <p:extLst>
      <p:ext uri="{BB962C8B-B14F-4D97-AF65-F5344CB8AC3E}">
        <p14:creationId xmlns:p14="http://schemas.microsoft.com/office/powerpoint/2010/main" val="1544921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991" y="2435"/>
            <a:ext cx="12187671" cy="6855565"/>
          </a:xfrm>
          <a:prstGeom prst="rect">
            <a:avLst/>
          </a:prstGeom>
        </p:spPr>
      </p:pic>
      <p:sp>
        <p:nvSpPr>
          <p:cNvPr id="6" name="Título 1"/>
          <p:cNvSpPr txBox="1">
            <a:spLocks/>
          </p:cNvSpPr>
          <p:nvPr/>
        </p:nvSpPr>
        <p:spPr>
          <a:xfrm>
            <a:off x="532219" y="629506"/>
            <a:ext cx="1112921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b="1" dirty="0"/>
              <a:t>ANEXO: GESTO: BYE</a:t>
            </a:r>
          </a:p>
        </p:txBody>
      </p:sp>
      <p:pic>
        <p:nvPicPr>
          <p:cNvPr id="3" name="Imagen 2"/>
          <p:cNvPicPr>
            <a:picLocks noChangeAspect="1"/>
          </p:cNvPicPr>
          <p:nvPr/>
        </p:nvPicPr>
        <p:blipFill rotWithShape="1">
          <a:blip r:embed="rId3"/>
          <a:srcRect l="3925" t="37208" r="4595" b="33294"/>
          <a:stretch/>
        </p:blipFill>
        <p:spPr>
          <a:xfrm>
            <a:off x="334850" y="2584143"/>
            <a:ext cx="11344350" cy="2056654"/>
          </a:xfrm>
          <a:prstGeom prst="rect">
            <a:avLst/>
          </a:prstGeom>
        </p:spPr>
      </p:pic>
      <p:sp>
        <p:nvSpPr>
          <p:cNvPr id="8" name="CuadroTexto 7"/>
          <p:cNvSpPr txBox="1"/>
          <p:nvPr/>
        </p:nvSpPr>
        <p:spPr>
          <a:xfrm>
            <a:off x="0" y="6535313"/>
            <a:ext cx="11194677" cy="276999"/>
          </a:xfrm>
          <a:prstGeom prst="rect">
            <a:avLst/>
          </a:prstGeom>
          <a:noFill/>
        </p:spPr>
        <p:txBody>
          <a:bodyPr wrap="square" rtlCol="0">
            <a:spAutoFit/>
          </a:bodyPr>
          <a:lstStyle/>
          <a:p>
            <a:r>
              <a:rPr lang="es-MX" sz="1200" dirty="0"/>
              <a:t>Capítulo 6 Sección 6.9.6 “Gesto </a:t>
            </a:r>
            <a:r>
              <a:rPr lang="es-MX" sz="1200" dirty="0" err="1"/>
              <a:t>Bye</a:t>
            </a:r>
            <a:r>
              <a:rPr lang="es-MX" sz="1200" dirty="0"/>
              <a:t>”, pág. 56 del Reporte Técnico</a:t>
            </a:r>
          </a:p>
        </p:txBody>
      </p:sp>
      <p:sp>
        <p:nvSpPr>
          <p:cNvPr id="9" name="Diagrama de flujo: conector 8"/>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p:cNvSpPr txBox="1"/>
          <p:nvPr/>
        </p:nvSpPr>
        <p:spPr>
          <a:xfrm>
            <a:off x="11773988" y="6415375"/>
            <a:ext cx="538740" cy="369332"/>
          </a:xfrm>
          <a:prstGeom prst="rect">
            <a:avLst/>
          </a:prstGeom>
          <a:noFill/>
        </p:spPr>
        <p:txBody>
          <a:bodyPr wrap="square" rtlCol="0">
            <a:spAutoFit/>
          </a:bodyPr>
          <a:lstStyle/>
          <a:p>
            <a:r>
              <a:rPr lang="es-MX" dirty="0"/>
              <a:t>36</a:t>
            </a:r>
          </a:p>
        </p:txBody>
      </p:sp>
    </p:spTree>
    <p:extLst>
      <p:ext uri="{BB962C8B-B14F-4D97-AF65-F5344CB8AC3E}">
        <p14:creationId xmlns:p14="http://schemas.microsoft.com/office/powerpoint/2010/main" val="4021168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3303" y="1802"/>
            <a:ext cx="12188698" cy="6856142"/>
          </a:xfrm>
          <a:prstGeom prst="rect">
            <a:avLst/>
          </a:prstGeom>
        </p:spPr>
      </p:pic>
      <p:sp>
        <p:nvSpPr>
          <p:cNvPr id="2" name="Título 1"/>
          <p:cNvSpPr>
            <a:spLocks noGrp="1"/>
          </p:cNvSpPr>
          <p:nvPr>
            <p:ph type="title"/>
          </p:nvPr>
        </p:nvSpPr>
        <p:spPr>
          <a:xfrm>
            <a:off x="1027175" y="228355"/>
            <a:ext cx="10515600" cy="1325563"/>
          </a:xfrm>
        </p:spPr>
        <p:txBody>
          <a:bodyPr>
            <a:normAutofit/>
          </a:bodyPr>
          <a:lstStyle/>
          <a:p>
            <a:pPr algn="ctr"/>
            <a:r>
              <a:rPr lang="es-MX" sz="4000" b="1" dirty="0"/>
              <a:t>PROBLEMÁTICA</a:t>
            </a: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461" y="1244503"/>
            <a:ext cx="4774091" cy="2961428"/>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975" y="4103504"/>
            <a:ext cx="4722446" cy="2019925"/>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696" y="2202952"/>
            <a:ext cx="5853279" cy="3801105"/>
          </a:xfrm>
          <a:prstGeom prst="rect">
            <a:avLst/>
          </a:prstGeom>
        </p:spPr>
      </p:pic>
      <p:sp>
        <p:nvSpPr>
          <p:cNvPr id="9" name="CuadroTexto 8"/>
          <p:cNvSpPr txBox="1"/>
          <p:nvPr/>
        </p:nvSpPr>
        <p:spPr>
          <a:xfrm>
            <a:off x="0" y="6535313"/>
            <a:ext cx="11194677" cy="276999"/>
          </a:xfrm>
          <a:prstGeom prst="rect">
            <a:avLst/>
          </a:prstGeom>
          <a:noFill/>
        </p:spPr>
        <p:txBody>
          <a:bodyPr wrap="square" rtlCol="0">
            <a:spAutoFit/>
          </a:bodyPr>
          <a:lstStyle/>
          <a:p>
            <a:r>
              <a:rPr lang="es-MX" sz="1200" dirty="0"/>
              <a:t>Capítulo I Sección 1.2 “Problemática”, pág. 2 del Reporte Técnico</a:t>
            </a:r>
          </a:p>
        </p:txBody>
      </p:sp>
      <p:sp>
        <p:nvSpPr>
          <p:cNvPr id="12" name="Diagrama de flujo: conector 11"/>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CuadroTexto 12"/>
          <p:cNvSpPr txBox="1"/>
          <p:nvPr/>
        </p:nvSpPr>
        <p:spPr>
          <a:xfrm>
            <a:off x="11773988" y="6415375"/>
            <a:ext cx="538740" cy="369332"/>
          </a:xfrm>
          <a:prstGeom prst="rect">
            <a:avLst/>
          </a:prstGeom>
          <a:noFill/>
        </p:spPr>
        <p:txBody>
          <a:bodyPr wrap="square" rtlCol="0">
            <a:spAutoFit/>
          </a:bodyPr>
          <a:lstStyle/>
          <a:p>
            <a:r>
              <a:rPr lang="es-MX" dirty="0"/>
              <a:t>2</a:t>
            </a:r>
          </a:p>
        </p:txBody>
      </p:sp>
    </p:spTree>
    <p:extLst>
      <p:ext uri="{BB962C8B-B14F-4D97-AF65-F5344CB8AC3E}">
        <p14:creationId xmlns:p14="http://schemas.microsoft.com/office/powerpoint/2010/main" val="2381794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2313" y="1991"/>
            <a:ext cx="12189688" cy="6856699"/>
          </a:xfrm>
          <a:prstGeom prst="rect">
            <a:avLst/>
          </a:prstGeom>
        </p:spPr>
      </p:pic>
      <p:sp>
        <p:nvSpPr>
          <p:cNvPr id="2" name="Título 1"/>
          <p:cNvSpPr>
            <a:spLocks noGrp="1"/>
          </p:cNvSpPr>
          <p:nvPr>
            <p:ph type="title"/>
          </p:nvPr>
        </p:nvSpPr>
        <p:spPr>
          <a:xfrm>
            <a:off x="839749" y="-189685"/>
            <a:ext cx="10515600" cy="1325563"/>
          </a:xfrm>
        </p:spPr>
        <p:txBody>
          <a:bodyPr>
            <a:normAutofit/>
          </a:bodyPr>
          <a:lstStyle/>
          <a:p>
            <a:pPr algn="ctr"/>
            <a:r>
              <a:rPr lang="es-MX" sz="4000" b="1" dirty="0"/>
              <a:t>ANTECEDENTES</a:t>
            </a:r>
          </a:p>
        </p:txBody>
      </p:sp>
      <p:sp>
        <p:nvSpPr>
          <p:cNvPr id="5" name="Marcador de contenido 4"/>
          <p:cNvSpPr>
            <a:spLocks noGrp="1"/>
          </p:cNvSpPr>
          <p:nvPr>
            <p:ph idx="1"/>
          </p:nvPr>
        </p:nvSpPr>
        <p:spPr>
          <a:xfrm>
            <a:off x="194288" y="1135878"/>
            <a:ext cx="9635511" cy="4149037"/>
          </a:xfrm>
        </p:spPr>
        <p:txBody>
          <a:bodyPr>
            <a:normAutofit/>
          </a:bodyPr>
          <a:lstStyle/>
          <a:p>
            <a:pPr>
              <a:buFont typeface="Wingdings" panose="05000000000000000000" pitchFamily="2" charset="2"/>
              <a:buChar char="Ø"/>
            </a:pPr>
            <a:r>
              <a:rPr lang="es-MX" b="1" i="1" dirty="0"/>
              <a:t>Aplicaciones</a:t>
            </a:r>
          </a:p>
          <a:p>
            <a:pPr lvl="1"/>
            <a:r>
              <a:rPr lang="es-MX" dirty="0" err="1"/>
              <a:t>Quimica</a:t>
            </a:r>
            <a:r>
              <a:rPr lang="es-MX" dirty="0"/>
              <a:t> en App Store. </a:t>
            </a:r>
          </a:p>
          <a:p>
            <a:pPr marL="457200" lvl="1" indent="0">
              <a:buNone/>
            </a:pPr>
            <a:r>
              <a:rPr lang="es-MX" sz="1600" dirty="0"/>
              <a:t>Disponible en: https://itunes.apple.com/mx/app/</a:t>
            </a:r>
            <a:r>
              <a:rPr lang="es-MX" sz="1600" dirty="0" err="1"/>
              <a:t>quimica</a:t>
            </a:r>
            <a:r>
              <a:rPr lang="es-MX" sz="1600" dirty="0"/>
              <a:t>/id493558583?mt=8.</a:t>
            </a:r>
            <a:r>
              <a:rPr lang="es-MX" sz="1600" dirty="0"/>
              <a:t>Química</a:t>
            </a:r>
          </a:p>
          <a:p>
            <a:pPr lvl="1"/>
            <a:endParaRPr lang="es-MX" dirty="0"/>
          </a:p>
          <a:p>
            <a:pPr lvl="1"/>
            <a:r>
              <a:rPr lang="es-MX" dirty="0"/>
              <a:t>Química-Formula Compuestos</a:t>
            </a:r>
          </a:p>
          <a:p>
            <a:pPr marL="457200" lvl="1" indent="0">
              <a:buNone/>
            </a:pPr>
            <a:r>
              <a:rPr lang="fr-FR" sz="1600" dirty="0"/>
              <a:t>Disponible en: http://www.portalprogramas.com/quimica-formula-compuestos/ </a:t>
            </a:r>
            <a:r>
              <a:rPr lang="fr-FR" sz="1600" dirty="0" err="1"/>
              <a:t>android</a:t>
            </a:r>
            <a:r>
              <a:rPr lang="fr-FR" sz="1600" dirty="0"/>
              <a:t>/. </a:t>
            </a:r>
            <a:endParaRPr lang="es-MX" sz="1600" dirty="0"/>
          </a:p>
        </p:txBody>
      </p:sp>
      <p:pic>
        <p:nvPicPr>
          <p:cNvPr id="3" name="Imagen 2"/>
          <p:cNvPicPr>
            <a:picLocks noChangeAspect="1"/>
          </p:cNvPicPr>
          <p:nvPr/>
        </p:nvPicPr>
        <p:blipFill rotWithShape="1">
          <a:blip r:embed="rId3"/>
          <a:srcRect l="37133" t="34829" r="31433" b="25148"/>
          <a:stretch/>
        </p:blipFill>
        <p:spPr>
          <a:xfrm>
            <a:off x="1072081" y="3715603"/>
            <a:ext cx="3979559" cy="2848755"/>
          </a:xfrm>
          <a:prstGeom prst="rect">
            <a:avLst/>
          </a:prstGeom>
        </p:spPr>
      </p:pic>
      <p:pic>
        <p:nvPicPr>
          <p:cNvPr id="7" name="Imagen 6"/>
          <p:cNvPicPr>
            <a:picLocks noChangeAspect="1"/>
          </p:cNvPicPr>
          <p:nvPr/>
        </p:nvPicPr>
        <p:blipFill rotWithShape="1">
          <a:blip r:embed="rId4"/>
          <a:srcRect l="42316" t="48169" r="42684" b="31625"/>
          <a:stretch/>
        </p:blipFill>
        <p:spPr>
          <a:xfrm>
            <a:off x="7137407" y="3715604"/>
            <a:ext cx="3761462" cy="2848755"/>
          </a:xfrm>
          <a:prstGeom prst="rect">
            <a:avLst/>
          </a:prstGeom>
        </p:spPr>
      </p:pic>
      <p:sp>
        <p:nvSpPr>
          <p:cNvPr id="8" name="CuadroTexto 7"/>
          <p:cNvSpPr txBox="1"/>
          <p:nvPr/>
        </p:nvSpPr>
        <p:spPr>
          <a:xfrm>
            <a:off x="0" y="6535313"/>
            <a:ext cx="11194677" cy="276999"/>
          </a:xfrm>
          <a:prstGeom prst="rect">
            <a:avLst/>
          </a:prstGeom>
          <a:noFill/>
        </p:spPr>
        <p:txBody>
          <a:bodyPr wrap="square" rtlCol="0">
            <a:spAutoFit/>
          </a:bodyPr>
          <a:lstStyle/>
          <a:p>
            <a:r>
              <a:rPr lang="es-MX" sz="1200" dirty="0"/>
              <a:t>Capítulo I Sección 1.3 “Trabajo Previo”, pág. 4 del Reporte Técnico</a:t>
            </a:r>
          </a:p>
        </p:txBody>
      </p:sp>
      <p:sp>
        <p:nvSpPr>
          <p:cNvPr id="9" name="Diagrama de flujo: conector 8"/>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p:cNvSpPr txBox="1"/>
          <p:nvPr/>
        </p:nvSpPr>
        <p:spPr>
          <a:xfrm>
            <a:off x="11773988" y="6415375"/>
            <a:ext cx="538740" cy="369332"/>
          </a:xfrm>
          <a:prstGeom prst="rect">
            <a:avLst/>
          </a:prstGeom>
          <a:noFill/>
        </p:spPr>
        <p:txBody>
          <a:bodyPr wrap="square" rtlCol="0">
            <a:spAutoFit/>
          </a:bodyPr>
          <a:lstStyle/>
          <a:p>
            <a:r>
              <a:rPr lang="es-MX" dirty="0"/>
              <a:t>3</a:t>
            </a:r>
          </a:p>
        </p:txBody>
      </p:sp>
    </p:spTree>
    <p:extLst>
      <p:ext uri="{BB962C8B-B14F-4D97-AF65-F5344CB8AC3E}">
        <p14:creationId xmlns:p14="http://schemas.microsoft.com/office/powerpoint/2010/main" val="1018875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159" y="2127"/>
            <a:ext cx="12189842" cy="6856786"/>
          </a:xfrm>
          <a:prstGeom prst="rect">
            <a:avLst/>
          </a:prstGeom>
        </p:spPr>
      </p:pic>
      <p:sp>
        <p:nvSpPr>
          <p:cNvPr id="2" name="Título 1"/>
          <p:cNvSpPr>
            <a:spLocks noGrp="1"/>
          </p:cNvSpPr>
          <p:nvPr>
            <p:ph type="title"/>
          </p:nvPr>
        </p:nvSpPr>
        <p:spPr>
          <a:xfrm>
            <a:off x="839749" y="-189685"/>
            <a:ext cx="10515600" cy="1325563"/>
          </a:xfrm>
        </p:spPr>
        <p:txBody>
          <a:bodyPr>
            <a:normAutofit/>
          </a:bodyPr>
          <a:lstStyle/>
          <a:p>
            <a:pPr algn="ctr"/>
            <a:r>
              <a:rPr lang="es-MX" sz="4000" b="1" dirty="0"/>
              <a:t>ANTECEDENTES</a:t>
            </a:r>
          </a:p>
        </p:txBody>
      </p:sp>
      <p:sp>
        <p:nvSpPr>
          <p:cNvPr id="5" name="Marcador de contenido 4"/>
          <p:cNvSpPr>
            <a:spLocks noGrp="1"/>
          </p:cNvSpPr>
          <p:nvPr>
            <p:ph idx="1"/>
          </p:nvPr>
        </p:nvSpPr>
        <p:spPr>
          <a:xfrm>
            <a:off x="0" y="473096"/>
            <a:ext cx="12327069" cy="5064739"/>
          </a:xfrm>
        </p:spPr>
        <p:txBody>
          <a:bodyPr>
            <a:normAutofit/>
          </a:bodyPr>
          <a:lstStyle/>
          <a:p>
            <a:pPr marL="457200" lvl="1" indent="0">
              <a:buNone/>
            </a:pPr>
            <a:endParaRPr lang="es-MX" dirty="0"/>
          </a:p>
          <a:p>
            <a:pPr>
              <a:buFont typeface="Wingdings" panose="05000000000000000000" pitchFamily="2" charset="2"/>
              <a:buChar char="Ø"/>
            </a:pPr>
            <a:r>
              <a:rPr lang="es-MX" b="1" i="1" dirty="0"/>
              <a:t>Artículos de Investigación</a:t>
            </a:r>
          </a:p>
          <a:p>
            <a:pPr lvl="1"/>
            <a:r>
              <a:rPr lang="es-MX" dirty="0"/>
              <a:t>Aprendizaje constructivo de la Química en el nivel medio superior a través de WEBQUEST</a:t>
            </a:r>
            <a:r>
              <a:rPr lang="es-MX" sz="1800" dirty="0"/>
              <a:t>.</a:t>
            </a:r>
          </a:p>
          <a:p>
            <a:pPr marL="457200" lvl="1" indent="0">
              <a:buNone/>
            </a:pPr>
            <a:r>
              <a:rPr lang="es-MX" sz="1600" dirty="0"/>
              <a:t>Boletín </a:t>
            </a:r>
            <a:r>
              <a:rPr lang="es-MX" sz="1600" dirty="0" err="1"/>
              <a:t>cientíﬁco</a:t>
            </a:r>
            <a:r>
              <a:rPr lang="es-MX" sz="1600" dirty="0"/>
              <a:t> Preparatoria 4, Volumen 1 No. 2. Julio 2013. Disponible en: http://www.uaeh.edu.mx/scige/ boletín/prepa4/n1/index.html.  </a:t>
            </a:r>
          </a:p>
          <a:p>
            <a:pPr marL="457200" lvl="1" indent="0">
              <a:buNone/>
            </a:pPr>
            <a:endParaRPr lang="es-MX" sz="1800" dirty="0"/>
          </a:p>
          <a:p>
            <a:pPr lvl="1"/>
            <a:r>
              <a:rPr lang="en-US" dirty="0"/>
              <a:t>Augmented Chemical Reactions: An Augmented Reality Tool to support Chemistry Teaching.</a:t>
            </a:r>
          </a:p>
          <a:p>
            <a:pPr marL="457200" lvl="1" indent="0">
              <a:buNone/>
            </a:pPr>
            <a:r>
              <a:rPr lang="en-US" sz="1600" dirty="0" err="1"/>
              <a:t>Conferencia</a:t>
            </a:r>
            <a:r>
              <a:rPr lang="en-US" sz="1600" dirty="0"/>
              <a:t> Experiment @International, 2013 (pp. 164-165).  </a:t>
            </a:r>
            <a:r>
              <a:rPr lang="en-US" sz="1600" dirty="0" err="1"/>
              <a:t>Disponible</a:t>
            </a:r>
            <a:r>
              <a:rPr lang="en-US" sz="1600" dirty="0"/>
              <a:t> </a:t>
            </a:r>
            <a:r>
              <a:rPr lang="en-US" sz="1600" dirty="0" err="1"/>
              <a:t>en</a:t>
            </a:r>
            <a:r>
              <a:rPr lang="en-US" sz="1600" dirty="0"/>
              <a:t>: http://ieeexplore.ieee.org </a:t>
            </a:r>
          </a:p>
          <a:p>
            <a:pPr marL="457200" lvl="1" indent="0">
              <a:buNone/>
            </a:pPr>
            <a:endParaRPr lang="en-US" dirty="0"/>
          </a:p>
          <a:p>
            <a:pPr lvl="1"/>
            <a:r>
              <a:rPr lang="en-US" dirty="0"/>
              <a:t>The Table Mystery: An augmented Reality Collaborative Game for Chemistry Education.</a:t>
            </a:r>
          </a:p>
          <a:p>
            <a:pPr marL="457200" lvl="1" indent="0">
              <a:buNone/>
            </a:pPr>
            <a:r>
              <a:rPr lang="es-MX" sz="1600" dirty="0" err="1"/>
              <a:t>Springer</a:t>
            </a:r>
            <a:r>
              <a:rPr lang="es-MX" sz="1600" dirty="0"/>
              <a:t> </a:t>
            </a:r>
            <a:r>
              <a:rPr lang="es-MX" sz="1600" dirty="0" err="1"/>
              <a:t>Berlin</a:t>
            </a:r>
            <a:r>
              <a:rPr lang="es-MX" sz="1600" dirty="0"/>
              <a:t> Heidelberg. Fecha de consulta: 5 de Mayo del 2016. Disponible en: http://link.springer.com/chapter/10.1007/978-3-642-40790-1_9#page-1</a:t>
            </a:r>
            <a:r>
              <a:rPr lang="es-MX" sz="2000" dirty="0"/>
              <a:t>. </a:t>
            </a:r>
            <a:endParaRPr lang="es-MX" sz="2000" dirty="0"/>
          </a:p>
        </p:txBody>
      </p:sp>
      <p:sp>
        <p:nvSpPr>
          <p:cNvPr id="6" name="CuadroTexto 5"/>
          <p:cNvSpPr txBox="1"/>
          <p:nvPr/>
        </p:nvSpPr>
        <p:spPr>
          <a:xfrm>
            <a:off x="0" y="6535313"/>
            <a:ext cx="11194677" cy="276999"/>
          </a:xfrm>
          <a:prstGeom prst="rect">
            <a:avLst/>
          </a:prstGeom>
          <a:noFill/>
        </p:spPr>
        <p:txBody>
          <a:bodyPr wrap="square" rtlCol="0">
            <a:spAutoFit/>
          </a:bodyPr>
          <a:lstStyle/>
          <a:p>
            <a:r>
              <a:rPr lang="es-MX" sz="1200" dirty="0"/>
              <a:t>Capítulo I Sección 1.3 “Trabajo Previo”, pág. 3 del Reporte Técnico</a:t>
            </a:r>
          </a:p>
        </p:txBody>
      </p:sp>
      <p:sp>
        <p:nvSpPr>
          <p:cNvPr id="7" name="Diagrama de flujo: conector 6"/>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11773988" y="6415375"/>
            <a:ext cx="538740" cy="369332"/>
          </a:xfrm>
          <a:prstGeom prst="rect">
            <a:avLst/>
          </a:prstGeom>
          <a:noFill/>
        </p:spPr>
        <p:txBody>
          <a:bodyPr wrap="square" rtlCol="0">
            <a:spAutoFit/>
          </a:bodyPr>
          <a:lstStyle/>
          <a:p>
            <a:r>
              <a:rPr lang="es-MX" dirty="0"/>
              <a:t>4</a:t>
            </a:r>
          </a:p>
        </p:txBody>
      </p:sp>
    </p:spTree>
    <p:extLst>
      <p:ext uri="{BB962C8B-B14F-4D97-AF65-F5344CB8AC3E}">
        <p14:creationId xmlns:p14="http://schemas.microsoft.com/office/powerpoint/2010/main" val="201312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4001" y="3238"/>
            <a:ext cx="12187999" cy="6855749"/>
          </a:xfrm>
          <a:prstGeom prst="rect">
            <a:avLst/>
          </a:prstGeom>
        </p:spPr>
      </p:pic>
      <p:sp>
        <p:nvSpPr>
          <p:cNvPr id="2" name="Título 1"/>
          <p:cNvSpPr>
            <a:spLocks noGrp="1"/>
          </p:cNvSpPr>
          <p:nvPr>
            <p:ph type="title"/>
          </p:nvPr>
        </p:nvSpPr>
        <p:spPr>
          <a:xfrm>
            <a:off x="839749" y="-189685"/>
            <a:ext cx="10515600" cy="1325563"/>
          </a:xfrm>
        </p:spPr>
        <p:txBody>
          <a:bodyPr>
            <a:normAutofit/>
          </a:bodyPr>
          <a:lstStyle/>
          <a:p>
            <a:pPr algn="ctr"/>
            <a:r>
              <a:rPr lang="es-MX" sz="4000" b="1" dirty="0"/>
              <a:t>ANTECEDENTES</a:t>
            </a:r>
          </a:p>
        </p:txBody>
      </p:sp>
      <p:sp>
        <p:nvSpPr>
          <p:cNvPr id="5" name="Marcador de contenido 4"/>
          <p:cNvSpPr>
            <a:spLocks noGrp="1"/>
          </p:cNvSpPr>
          <p:nvPr>
            <p:ph idx="1"/>
          </p:nvPr>
        </p:nvSpPr>
        <p:spPr>
          <a:xfrm>
            <a:off x="326571" y="1328801"/>
            <a:ext cx="10762139" cy="3074953"/>
          </a:xfrm>
        </p:spPr>
        <p:txBody>
          <a:bodyPr>
            <a:normAutofit lnSpcReduction="10000"/>
          </a:bodyPr>
          <a:lstStyle/>
          <a:p>
            <a:pPr>
              <a:buFont typeface="Wingdings" panose="05000000000000000000" pitchFamily="2" charset="2"/>
              <a:buChar char="Ø"/>
            </a:pPr>
            <a:r>
              <a:rPr lang="en-US" b="1" i="1" dirty="0" err="1"/>
              <a:t>Trabajos</a:t>
            </a:r>
            <a:r>
              <a:rPr lang="en-US" b="1" i="1" dirty="0"/>
              <a:t> </a:t>
            </a:r>
            <a:r>
              <a:rPr lang="en-US" b="1" i="1" dirty="0" err="1"/>
              <a:t>Terminales</a:t>
            </a:r>
            <a:endParaRPr lang="en-US" b="1" i="1" dirty="0"/>
          </a:p>
          <a:p>
            <a:pPr marL="0" indent="0">
              <a:buNone/>
            </a:pPr>
            <a:endParaRPr lang="en-US" b="1" i="1" dirty="0"/>
          </a:p>
          <a:p>
            <a:pPr lvl="1"/>
            <a:r>
              <a:rPr lang="es-MX" dirty="0"/>
              <a:t>Trabajo Terminal  2009-0020 “Editor Gráfico de Fórmulas Químicas Orgánicas”</a:t>
            </a:r>
          </a:p>
          <a:p>
            <a:pPr marL="457200" lvl="1" indent="0">
              <a:buNone/>
            </a:pPr>
            <a:endParaRPr lang="es-MX" dirty="0"/>
          </a:p>
          <a:p>
            <a:pPr lvl="1"/>
            <a:r>
              <a:rPr lang="es-MX" dirty="0"/>
              <a:t>Trabajo Terminal 2005-0954 “Herramienta de enseñanza/aplicación de la Química básica”</a:t>
            </a:r>
          </a:p>
          <a:p>
            <a:pPr marL="457200" lvl="1" indent="0">
              <a:buNone/>
            </a:pPr>
            <a:endParaRPr lang="es-MX" dirty="0"/>
          </a:p>
          <a:p>
            <a:pPr lvl="1"/>
            <a:r>
              <a:rPr lang="es-MX" dirty="0"/>
              <a:t>Trabajo Terminal 2012-B006 “KIMECT”</a:t>
            </a:r>
          </a:p>
          <a:p>
            <a:pPr marL="457200" lvl="1" indent="0">
              <a:buNone/>
            </a:pPr>
            <a:endParaRPr lang="es-MX" dirty="0"/>
          </a:p>
        </p:txBody>
      </p:sp>
      <p:sp>
        <p:nvSpPr>
          <p:cNvPr id="6" name="CuadroTexto 5"/>
          <p:cNvSpPr txBox="1"/>
          <p:nvPr/>
        </p:nvSpPr>
        <p:spPr>
          <a:xfrm>
            <a:off x="0" y="6535313"/>
            <a:ext cx="11194677" cy="276999"/>
          </a:xfrm>
          <a:prstGeom prst="rect">
            <a:avLst/>
          </a:prstGeom>
          <a:noFill/>
        </p:spPr>
        <p:txBody>
          <a:bodyPr wrap="square" rtlCol="0">
            <a:spAutoFit/>
          </a:bodyPr>
          <a:lstStyle/>
          <a:p>
            <a:r>
              <a:rPr lang="es-MX" sz="1200" dirty="0"/>
              <a:t>Capítulo I Sección 1.3 “Trabajo Previo”, pág. 1 del Reporte Técnico</a:t>
            </a:r>
          </a:p>
        </p:txBody>
      </p:sp>
      <p:sp>
        <p:nvSpPr>
          <p:cNvPr id="7" name="Diagrama de flujo: conector 6"/>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CuadroTexto 7"/>
          <p:cNvSpPr txBox="1"/>
          <p:nvPr/>
        </p:nvSpPr>
        <p:spPr>
          <a:xfrm>
            <a:off x="11773988" y="6415375"/>
            <a:ext cx="538740" cy="369332"/>
          </a:xfrm>
          <a:prstGeom prst="rect">
            <a:avLst/>
          </a:prstGeom>
          <a:noFill/>
        </p:spPr>
        <p:txBody>
          <a:bodyPr wrap="square" rtlCol="0">
            <a:spAutoFit/>
          </a:bodyPr>
          <a:lstStyle/>
          <a:p>
            <a:r>
              <a:rPr lang="es-MX" dirty="0"/>
              <a:t>5</a:t>
            </a:r>
          </a:p>
        </p:txBody>
      </p:sp>
    </p:spTree>
    <p:extLst>
      <p:ext uri="{BB962C8B-B14F-4D97-AF65-F5344CB8AC3E}">
        <p14:creationId xmlns:p14="http://schemas.microsoft.com/office/powerpoint/2010/main" val="4009857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801" y="2807"/>
            <a:ext cx="12190199" cy="6856987"/>
          </a:xfrm>
          <a:prstGeom prst="rect">
            <a:avLst/>
          </a:prstGeom>
        </p:spPr>
      </p:pic>
      <p:sp>
        <p:nvSpPr>
          <p:cNvPr id="2" name="Título 1"/>
          <p:cNvSpPr>
            <a:spLocks noGrp="1"/>
          </p:cNvSpPr>
          <p:nvPr>
            <p:ph type="title"/>
          </p:nvPr>
        </p:nvSpPr>
        <p:spPr>
          <a:xfrm>
            <a:off x="839804" y="-244929"/>
            <a:ext cx="10515600" cy="1325563"/>
          </a:xfrm>
        </p:spPr>
        <p:txBody>
          <a:bodyPr/>
          <a:lstStyle/>
          <a:p>
            <a:pPr algn="ctr"/>
            <a:r>
              <a:rPr lang="es-MX" b="1" dirty="0"/>
              <a:t>OBJETIVOS</a:t>
            </a:r>
          </a:p>
        </p:txBody>
      </p:sp>
      <p:sp>
        <p:nvSpPr>
          <p:cNvPr id="4" name="Marcador de contenido 4"/>
          <p:cNvSpPr>
            <a:spLocks noGrp="1"/>
          </p:cNvSpPr>
          <p:nvPr>
            <p:ph idx="1"/>
          </p:nvPr>
        </p:nvSpPr>
        <p:spPr>
          <a:xfrm>
            <a:off x="562073" y="1468664"/>
            <a:ext cx="11069654" cy="2201636"/>
          </a:xfrm>
        </p:spPr>
        <p:txBody>
          <a:bodyPr>
            <a:normAutofit/>
          </a:bodyPr>
          <a:lstStyle/>
          <a:p>
            <a:pPr>
              <a:buFont typeface="Wingdings" panose="05000000000000000000" pitchFamily="2" charset="2"/>
              <a:buChar char="Ø"/>
            </a:pPr>
            <a:r>
              <a:rPr lang="es-MX" b="1" i="1" dirty="0"/>
              <a:t>General</a:t>
            </a:r>
          </a:p>
          <a:p>
            <a:pPr algn="just"/>
            <a:r>
              <a:rPr lang="es-MX" dirty="0"/>
              <a:t>Desarrollar una herramienta de apoyo al aprendizaje de la asignatura de Química III para los estudiantes del nivel Medio Superior del Instituto Politécnico Nacional, mediante la creación de una interfaz natural de usuario.</a:t>
            </a:r>
          </a:p>
        </p:txBody>
      </p:sp>
      <p:sp>
        <p:nvSpPr>
          <p:cNvPr id="5" name="CuadroTexto 4"/>
          <p:cNvSpPr txBox="1"/>
          <p:nvPr/>
        </p:nvSpPr>
        <p:spPr>
          <a:xfrm>
            <a:off x="0" y="6535313"/>
            <a:ext cx="11194677" cy="276999"/>
          </a:xfrm>
          <a:prstGeom prst="rect">
            <a:avLst/>
          </a:prstGeom>
          <a:noFill/>
        </p:spPr>
        <p:txBody>
          <a:bodyPr wrap="square" rtlCol="0">
            <a:spAutoFit/>
          </a:bodyPr>
          <a:lstStyle/>
          <a:p>
            <a:r>
              <a:rPr lang="es-MX" sz="1200" dirty="0"/>
              <a:t>Capítulo I Sección 1.5 “Objetivos”, pág. 5 del Reporte Técnico</a:t>
            </a:r>
          </a:p>
        </p:txBody>
      </p:sp>
      <p:sp>
        <p:nvSpPr>
          <p:cNvPr id="6" name="Diagrama de flujo: conector 5"/>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CuadroTexto 6"/>
          <p:cNvSpPr txBox="1"/>
          <p:nvPr/>
        </p:nvSpPr>
        <p:spPr>
          <a:xfrm>
            <a:off x="11773988" y="6415375"/>
            <a:ext cx="538740" cy="369332"/>
          </a:xfrm>
          <a:prstGeom prst="rect">
            <a:avLst/>
          </a:prstGeom>
          <a:noFill/>
        </p:spPr>
        <p:txBody>
          <a:bodyPr wrap="square" rtlCol="0">
            <a:spAutoFit/>
          </a:bodyPr>
          <a:lstStyle/>
          <a:p>
            <a:r>
              <a:rPr lang="es-MX" dirty="0"/>
              <a:t>6</a:t>
            </a:r>
          </a:p>
        </p:txBody>
      </p:sp>
    </p:spTree>
    <p:extLst>
      <p:ext uri="{BB962C8B-B14F-4D97-AF65-F5344CB8AC3E}">
        <p14:creationId xmlns:p14="http://schemas.microsoft.com/office/powerpoint/2010/main" val="2945336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801" y="2807"/>
            <a:ext cx="12190199" cy="6856987"/>
          </a:xfrm>
          <a:prstGeom prst="rect">
            <a:avLst/>
          </a:prstGeom>
        </p:spPr>
      </p:pic>
      <p:sp>
        <p:nvSpPr>
          <p:cNvPr id="2" name="Título 1"/>
          <p:cNvSpPr>
            <a:spLocks noGrp="1"/>
          </p:cNvSpPr>
          <p:nvPr>
            <p:ph type="title"/>
          </p:nvPr>
        </p:nvSpPr>
        <p:spPr>
          <a:xfrm>
            <a:off x="839804" y="-244929"/>
            <a:ext cx="10515600" cy="1325563"/>
          </a:xfrm>
        </p:spPr>
        <p:txBody>
          <a:bodyPr/>
          <a:lstStyle/>
          <a:p>
            <a:pPr algn="ctr"/>
            <a:r>
              <a:rPr lang="es-MX" b="1" dirty="0"/>
              <a:t>OBJETIVOS</a:t>
            </a:r>
          </a:p>
        </p:txBody>
      </p:sp>
      <p:sp>
        <p:nvSpPr>
          <p:cNvPr id="5" name="Rectángulo 4"/>
          <p:cNvSpPr/>
          <p:nvPr/>
        </p:nvSpPr>
        <p:spPr>
          <a:xfrm>
            <a:off x="479940" y="1292558"/>
            <a:ext cx="11233919" cy="2677656"/>
          </a:xfrm>
          <a:prstGeom prst="rect">
            <a:avLst/>
          </a:prstGeom>
        </p:spPr>
        <p:txBody>
          <a:bodyPr wrap="square">
            <a:spAutoFit/>
          </a:bodyPr>
          <a:lstStyle/>
          <a:p>
            <a:pPr>
              <a:buFont typeface="Wingdings" panose="05000000000000000000" pitchFamily="2" charset="2"/>
              <a:buChar char="Ø"/>
            </a:pPr>
            <a:r>
              <a:rPr lang="es-MX" sz="2800" b="1" i="1" dirty="0"/>
              <a:t>Específicos</a:t>
            </a:r>
          </a:p>
          <a:p>
            <a:pPr marL="914400" lvl="1" indent="-457200" algn="just">
              <a:buFont typeface="Arial" panose="020B0604020202020204" pitchFamily="34" charset="0"/>
              <a:buChar char="•"/>
            </a:pPr>
            <a:r>
              <a:rPr lang="es-MX" sz="2800" dirty="0"/>
              <a:t>Detectar y posicionar al usuario en una ubicación para  manipular la herramienta</a:t>
            </a:r>
          </a:p>
          <a:p>
            <a:pPr marL="914400" lvl="1" indent="-457200" algn="just">
              <a:buFont typeface="Arial" panose="020B0604020202020204" pitchFamily="34" charset="0"/>
              <a:buChar char="•"/>
            </a:pPr>
            <a:r>
              <a:rPr lang="es-MX" sz="2800" dirty="0"/>
              <a:t>Definir y detectar los gestos necesarios del usuario para manipular la herramienta.</a:t>
            </a:r>
          </a:p>
          <a:p>
            <a:pPr marL="914400" lvl="1" indent="-457200" algn="just">
              <a:buFont typeface="Arial" panose="020B0604020202020204" pitchFamily="34" charset="0"/>
              <a:buChar char="•"/>
            </a:pPr>
            <a:r>
              <a:rPr lang="es-MX" sz="2800" dirty="0"/>
              <a:t>Implementar la Realidad Aumentada en la Interfaz Natural de Usuario.</a:t>
            </a:r>
          </a:p>
        </p:txBody>
      </p:sp>
      <p:sp>
        <p:nvSpPr>
          <p:cNvPr id="7" name="CuadroTexto 6"/>
          <p:cNvSpPr txBox="1"/>
          <p:nvPr/>
        </p:nvSpPr>
        <p:spPr>
          <a:xfrm>
            <a:off x="0" y="6535313"/>
            <a:ext cx="11194677" cy="276999"/>
          </a:xfrm>
          <a:prstGeom prst="rect">
            <a:avLst/>
          </a:prstGeom>
          <a:noFill/>
        </p:spPr>
        <p:txBody>
          <a:bodyPr wrap="square" rtlCol="0">
            <a:spAutoFit/>
          </a:bodyPr>
          <a:lstStyle/>
          <a:p>
            <a:r>
              <a:rPr lang="es-MX" sz="1200" dirty="0"/>
              <a:t>Capítulo I Sección 1.5 “Objetivos”, pág. 5 del Reporte Técnico</a:t>
            </a:r>
          </a:p>
        </p:txBody>
      </p:sp>
      <p:sp>
        <p:nvSpPr>
          <p:cNvPr id="8" name="Diagrama de flujo: conector 7"/>
          <p:cNvSpPr/>
          <p:nvPr/>
        </p:nvSpPr>
        <p:spPr>
          <a:xfrm>
            <a:off x="11533309" y="6294851"/>
            <a:ext cx="901337" cy="901337"/>
          </a:xfrm>
          <a:prstGeom prst="flowChartConnector">
            <a:avLst/>
          </a:prstGeom>
          <a:solidFill>
            <a:srgbClr val="8DC6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CuadroTexto 8"/>
          <p:cNvSpPr txBox="1"/>
          <p:nvPr/>
        </p:nvSpPr>
        <p:spPr>
          <a:xfrm>
            <a:off x="11773988" y="6415375"/>
            <a:ext cx="538740" cy="369332"/>
          </a:xfrm>
          <a:prstGeom prst="rect">
            <a:avLst/>
          </a:prstGeom>
          <a:noFill/>
        </p:spPr>
        <p:txBody>
          <a:bodyPr wrap="square" rtlCol="0">
            <a:spAutoFit/>
          </a:bodyPr>
          <a:lstStyle/>
          <a:p>
            <a:r>
              <a:rPr lang="es-MX" dirty="0"/>
              <a:t>7</a:t>
            </a:r>
          </a:p>
        </p:txBody>
      </p:sp>
    </p:spTree>
    <p:extLst>
      <p:ext uri="{BB962C8B-B14F-4D97-AF65-F5344CB8AC3E}">
        <p14:creationId xmlns:p14="http://schemas.microsoft.com/office/powerpoint/2010/main" val="34292506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985</TotalTime>
  <Words>1283</Words>
  <Application>Microsoft Office PowerPoint</Application>
  <PresentationFormat>Panorámica</PresentationFormat>
  <Paragraphs>203</Paragraphs>
  <Slides>38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38</vt:i4>
      </vt:variant>
    </vt:vector>
  </HeadingPairs>
  <TitlesOfParts>
    <vt:vector size="43" baseType="lpstr">
      <vt:lpstr>Arial</vt:lpstr>
      <vt:lpstr>Calibri</vt:lpstr>
      <vt:lpstr>Calibri Light</vt:lpstr>
      <vt:lpstr>Wingdings</vt:lpstr>
      <vt:lpstr>Tema de Office</vt:lpstr>
      <vt:lpstr>TT2016-A042  Química - Augmented Reality Interactive (Q - AR Interactive)</vt:lpstr>
      <vt:lpstr>CONTENIDO</vt:lpstr>
      <vt:lpstr>CONTEXTO DE TRABAJO </vt:lpstr>
      <vt:lpstr>PROBLEMÁTICA</vt:lpstr>
      <vt:lpstr>ANTECEDENTES</vt:lpstr>
      <vt:lpstr>ANTECEDENTES</vt:lpstr>
      <vt:lpstr>ANTECEDENTES</vt:lpstr>
      <vt:lpstr>OBJETIVOS</vt:lpstr>
      <vt:lpstr>OBJETIVOS</vt:lpstr>
      <vt:lpstr>Presentación de PowerPoint</vt:lpstr>
      <vt:lpstr>HERRAMIENTAS DE DESARROLLO</vt:lpstr>
      <vt:lpstr>Presentación de PowerPoint</vt:lpstr>
      <vt:lpstr>Presentación de PowerPoint</vt:lpstr>
      <vt:lpstr>Presentación de PowerPoint</vt:lpstr>
      <vt:lpstr>Presentación de PowerPoint</vt:lpstr>
      <vt:lpstr>ANEXO:KINECT</vt:lpstr>
      <vt:lpstr>ANEXO:KINECT, PLANO DE COORDENADAS</vt:lpstr>
      <vt:lpstr>ANEXO:KINECT</vt:lpstr>
      <vt:lpstr>ANEXO:KINECT</vt:lpstr>
      <vt:lpstr>ANEXO:KINECT, PUNTOS DEL ESQUELETO</vt:lpstr>
      <vt:lpstr>ANEXO: NOMENCLATURA</vt:lpstr>
      <vt:lpstr>ANEXO: REQUERIMIENTOS FUNCIONALES</vt:lpstr>
      <vt:lpstr>ANEXO: REQUERIMIENTOS FUNCIONALES</vt:lpstr>
      <vt:lpstr>ANEXO: DIAGRAMA DE ESTADOS</vt:lpstr>
      <vt:lpstr>ANEXO: DIAGRAMA DE CASOS DE USO</vt:lpstr>
      <vt:lpstr>ANEXO: DIAGRAMA DE CASOS DE USO</vt:lpstr>
      <vt:lpstr>ANEXO: DIAGRAMA DE CASOS DE USO</vt:lpstr>
      <vt:lpstr>ANEXO: DIAGRAMA DE CASOS DE USO</vt:lpstr>
      <vt:lpstr>ANEXO: DIAGRAMA DE CLASES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ʃiɱɱiɴa Ɩʋɴaɬiǫah ɖɜ ɑɾɕɧʋƖɜɬɑ ♥</dc:creator>
  <cp:lastModifiedBy>ʃiɱɱiɴa Ɩʋɴaɬiǫah ɖɜ ɑɾɕɧʋƖɜɬɑ ♥</cp:lastModifiedBy>
  <cp:revision>67</cp:revision>
  <dcterms:created xsi:type="dcterms:W3CDTF">2016-10-24T19:54:03Z</dcterms:created>
  <dcterms:modified xsi:type="dcterms:W3CDTF">2016-11-05T18:45:44Z</dcterms:modified>
</cp:coreProperties>
</file>